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Poppins"/>
      <p:regular r:id="rId17"/>
      <p:bold r:id="rId18"/>
      <p:italic r:id="rId19"/>
      <p:boldItalic r:id="rId20"/>
    </p:embeddedFont>
    <p:embeddedFont>
      <p:font typeface="Poppins Light"/>
      <p:regular r:id="rId21"/>
      <p:bold r:id="rId22"/>
      <p:italic r:id="rId23"/>
      <p:boldItalic r:id="rId24"/>
    </p:embeddedFont>
    <p:embeddedFont>
      <p:font typeface="Poppins SemiBold"/>
      <p:regular r:id="rId25"/>
      <p:bold r:id="rId26"/>
      <p:italic r:id="rId27"/>
      <p:boldItalic r:id="rId28"/>
    </p:embeddedFont>
    <p:embeddedFont>
      <p:font typeface="Poppins ExtraLight"/>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jxzzWNRkwgItNGe1sbBLb2bzwzd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oppins-boldItalic.fntdata"/><Relationship Id="rId22" Type="http://schemas.openxmlformats.org/officeDocument/2006/relationships/font" Target="fonts/PoppinsLight-bold.fntdata"/><Relationship Id="rId21" Type="http://schemas.openxmlformats.org/officeDocument/2006/relationships/font" Target="fonts/PoppinsLight-regular.fntdata"/><Relationship Id="rId24" Type="http://schemas.openxmlformats.org/officeDocument/2006/relationships/font" Target="fonts/PoppinsLight-boldItalic.fntdata"/><Relationship Id="rId23" Type="http://schemas.openxmlformats.org/officeDocument/2006/relationships/font" Target="fonts/PoppinsLigh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oppinsSemiBold-bold.fntdata"/><Relationship Id="rId25" Type="http://schemas.openxmlformats.org/officeDocument/2006/relationships/font" Target="fonts/PoppinsSemiBold-regular.fntdata"/><Relationship Id="rId28" Type="http://schemas.openxmlformats.org/officeDocument/2006/relationships/font" Target="fonts/PoppinsSemiBold-boldItalic.fntdata"/><Relationship Id="rId27" Type="http://schemas.openxmlformats.org/officeDocument/2006/relationships/font" Target="fonts/PoppinsSemi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PoppinsExtraLight-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oppinsExtraLight-italic.fntdata"/><Relationship Id="rId30" Type="http://schemas.openxmlformats.org/officeDocument/2006/relationships/font" Target="fonts/PoppinsExtraLight-bold.fntdata"/><Relationship Id="rId11" Type="http://schemas.openxmlformats.org/officeDocument/2006/relationships/slide" Target="slides/slide7.xml"/><Relationship Id="rId33" Type="http://customschemas.google.com/relationships/presentationmetadata" Target="metadata"/><Relationship Id="rId10" Type="http://schemas.openxmlformats.org/officeDocument/2006/relationships/slide" Target="slides/slide6.xml"/><Relationship Id="rId32" Type="http://schemas.openxmlformats.org/officeDocument/2006/relationships/font" Target="fonts/PoppinsExtraLight-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Poppins-regular.fntdata"/><Relationship Id="rId16" Type="http://schemas.openxmlformats.org/officeDocument/2006/relationships/slide" Target="slides/slide12.xml"/><Relationship Id="rId19" Type="http://schemas.openxmlformats.org/officeDocument/2006/relationships/font" Target="fonts/Poppins-italic.fntdata"/><Relationship Id="rId18" Type="http://schemas.openxmlformats.org/officeDocument/2006/relationships/font" Target="fonts/Poppins-bold.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de-CH"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 name="Google Shape;58;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2" name="Google Shape;132;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133" name="Google Shape;133;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t/>
            </a:r>
            <a:endParaRPr/>
          </a:p>
        </p:txBody>
      </p:sp>
      <p:sp>
        <p:nvSpPr>
          <p:cNvPr id="143" name="Google Shape;143;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4" name="Google Shape;64;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As mentioned before, the learning objective of this particular module is to firstly understand key terms linked to health systems and health financing. You will also be able to explain the functionalities of openIMIS but also ist boundaries. </a:t>
            </a:r>
            <a:endParaRPr/>
          </a:p>
          <a:p>
            <a:pPr indent="-171450" lvl="0" marL="171450" rtl="0" algn="l">
              <a:lnSpc>
                <a:spcPct val="100000"/>
              </a:lnSpc>
              <a:spcBef>
                <a:spcPts val="0"/>
              </a:spcBef>
              <a:spcAft>
                <a:spcPts val="0"/>
              </a:spcAft>
              <a:buClr>
                <a:schemeClr val="dk1"/>
              </a:buClr>
              <a:buSzPts val="1200"/>
              <a:buFont typeface="Arial"/>
              <a:buChar char="•"/>
            </a:pPr>
            <a:r>
              <a:rPr lang="de-CH"/>
              <a:t>This module will take approximately 50min</a:t>
            </a:r>
            <a:endParaRPr/>
          </a:p>
        </p:txBody>
      </p:sp>
      <p:sp>
        <p:nvSpPr>
          <p:cNvPr id="65" name="Google Shape;65;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 name="Google Shape;73;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a:p>
        </p:txBody>
      </p:sp>
      <p:sp>
        <p:nvSpPr>
          <p:cNvPr id="74" name="Google Shape;74;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1200"/>
              </a:spcBef>
              <a:spcAft>
                <a:spcPts val="0"/>
              </a:spcAft>
              <a:buClr>
                <a:schemeClr val="dk1"/>
              </a:buClr>
              <a:buSzPts val="1100"/>
              <a:buFont typeface="Arial"/>
              <a:buNone/>
            </a:pPr>
            <a:r>
              <a:t/>
            </a:r>
            <a:endParaRPr/>
          </a:p>
        </p:txBody>
      </p:sp>
      <p:sp>
        <p:nvSpPr>
          <p:cNvPr id="82" name="Google Shape;8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e40ad5cbb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 name="Google Shape;91;ge40ad5cbb6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1200"/>
              </a:spcBef>
              <a:spcAft>
                <a:spcPts val="0"/>
              </a:spcAft>
              <a:buClr>
                <a:schemeClr val="dk1"/>
              </a:buClr>
              <a:buSzPts val="1100"/>
              <a:buFont typeface="Arial"/>
              <a:buNone/>
            </a:pPr>
            <a:r>
              <a:rPr lang="de-CH" sz="1100">
                <a:solidFill>
                  <a:srgbClr val="3A3A3A"/>
                </a:solidFill>
                <a:latin typeface="Arial"/>
                <a:ea typeface="Arial"/>
                <a:cs typeface="Arial"/>
                <a:sym typeface="Arial"/>
              </a:rPr>
              <a:t>-</a:t>
            </a:r>
            <a:r>
              <a:rPr lang="de-CH" sz="700">
                <a:solidFill>
                  <a:srgbClr val="3A3A3A"/>
                </a:solidFill>
                <a:latin typeface="Arial"/>
                <a:ea typeface="Arial"/>
                <a:cs typeface="Arial"/>
                <a:sym typeface="Arial"/>
              </a:rPr>
              <a:t>        </a:t>
            </a:r>
            <a:endParaRPr/>
          </a:p>
        </p:txBody>
      </p:sp>
      <p:sp>
        <p:nvSpPr>
          <p:cNvPr id="92" name="Google Shape;92;ge40ad5cbb6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1200"/>
              </a:spcBef>
              <a:spcAft>
                <a:spcPts val="0"/>
              </a:spcAft>
              <a:buClr>
                <a:schemeClr val="dk1"/>
              </a:buClr>
              <a:buSzPts val="1100"/>
              <a:buFont typeface="Arial"/>
              <a:buNone/>
            </a:pPr>
            <a:r>
              <a:rPr lang="de-CH" sz="1100">
                <a:latin typeface="Arial"/>
                <a:ea typeface="Arial"/>
                <a:cs typeface="Arial"/>
                <a:sym typeface="Arial"/>
              </a:rPr>
              <a:t>-</a:t>
            </a:r>
            <a:r>
              <a:rPr lang="de-CH" sz="700">
                <a:latin typeface="Arial"/>
                <a:ea typeface="Arial"/>
                <a:cs typeface="Arial"/>
                <a:sym typeface="Arial"/>
              </a:rPr>
              <a:t>        </a:t>
            </a:r>
            <a:r>
              <a:rPr lang="de-CH" sz="1100">
                <a:latin typeface="Arial"/>
                <a:ea typeface="Arial"/>
                <a:cs typeface="Arial"/>
                <a:sym typeface="Arial"/>
              </a:rPr>
              <a:t>·</a:t>
            </a:r>
            <a:r>
              <a:rPr lang="de-CH" sz="700">
                <a:latin typeface="Times New Roman"/>
                <a:ea typeface="Times New Roman"/>
                <a:cs typeface="Times New Roman"/>
                <a:sym typeface="Times New Roman"/>
              </a:rPr>
              <a:t>  </a:t>
            </a:r>
            <a:endParaRPr/>
          </a:p>
        </p:txBody>
      </p:sp>
      <p:sp>
        <p:nvSpPr>
          <p:cNvPr id="99" name="Google Shape;9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 name="Google Shape;10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3" name="Google Shape;11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9" name="Google Shape;11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type="title">
  <p:cSld name="TITLE">
    <p:spTree>
      <p:nvGrpSpPr>
        <p:cNvPr id="15" name="Shape 15"/>
        <p:cNvGrpSpPr/>
        <p:nvPr/>
      </p:nvGrpSpPr>
      <p:grpSpPr>
        <a:xfrm>
          <a:off x="0" y="0"/>
          <a:ext cx="0" cy="0"/>
          <a:chOff x="0" y="0"/>
          <a:chExt cx="0" cy="0"/>
        </a:xfrm>
      </p:grpSpPr>
      <p:sp>
        <p:nvSpPr>
          <p:cNvPr id="16" name="Google Shape;16;p12"/>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 name="Google Shape;17;p12"/>
          <p:cNvSpPr txBox="1"/>
          <p:nvPr>
            <p:ph type="ctrTitle"/>
          </p:nvPr>
        </p:nvSpPr>
        <p:spPr>
          <a:xfrm>
            <a:off x="1524000" y="2580773"/>
            <a:ext cx="9144000" cy="2387600"/>
          </a:xfrm>
          <a:prstGeom prst="rect">
            <a:avLst/>
          </a:prstGeom>
          <a:solidFill>
            <a:schemeClr val="accent1"/>
          </a:solid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oppins SemiBold"/>
              <a:buNone/>
              <a:defRPr b="1" i="0" sz="6000">
                <a:solidFill>
                  <a:schemeClr val="lt1"/>
                </a:solidFill>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12"/>
          <p:cNvSpPr txBox="1"/>
          <p:nvPr>
            <p:ph idx="1" type="subTitle"/>
          </p:nvPr>
        </p:nvSpPr>
        <p:spPr>
          <a:xfrm>
            <a:off x="1524000" y="5060448"/>
            <a:ext cx="9144000" cy="1655762"/>
          </a:xfrm>
          <a:prstGeom prst="rect">
            <a:avLst/>
          </a:prstGeom>
          <a:solidFill>
            <a:schemeClr val="accent1"/>
          </a:solidFill>
          <a:ln>
            <a:noFill/>
          </a:ln>
        </p:spPr>
        <p:txBody>
          <a:bodyPr anchorCtr="0" anchor="t" bIns="45700" lIns="91425" spcFirstLastPara="1" rIns="91425" wrap="square" tIns="45700">
            <a:normAutofit/>
          </a:bodyPr>
          <a:lstStyle>
            <a:lvl1pPr lvl="0" algn="ctr">
              <a:lnSpc>
                <a:spcPct val="90000"/>
              </a:lnSpc>
              <a:spcBef>
                <a:spcPts val="1000"/>
              </a:spcBef>
              <a:spcAft>
                <a:spcPts val="0"/>
              </a:spcAft>
              <a:buSzPts val="1800"/>
              <a:buNone/>
              <a:defRPr b="0" i="0" sz="1800">
                <a:solidFill>
                  <a:schemeClr val="lt1"/>
                </a:solidFill>
                <a:latin typeface="Poppins"/>
                <a:ea typeface="Poppins"/>
                <a:cs typeface="Poppins"/>
                <a:sym typeface="Poppins"/>
              </a:defRPr>
            </a:lvl1pPr>
            <a:lvl2pPr lvl="1" algn="ctr">
              <a:lnSpc>
                <a:spcPct val="90000"/>
              </a:lnSpc>
              <a:spcBef>
                <a:spcPts val="500"/>
              </a:spcBef>
              <a:spcAft>
                <a:spcPts val="0"/>
              </a:spcAft>
              <a:buSzPts val="2000"/>
              <a:buNone/>
              <a:defRPr sz="2000">
                <a:solidFill>
                  <a:schemeClr val="lt1"/>
                </a:solidFill>
                <a:latin typeface="Calibri"/>
                <a:ea typeface="Calibri"/>
                <a:cs typeface="Calibri"/>
                <a:sym typeface="Calibri"/>
              </a:defRPr>
            </a:lvl2pPr>
            <a:lvl3pPr lvl="2" algn="ctr">
              <a:lnSpc>
                <a:spcPct val="90000"/>
              </a:lnSpc>
              <a:spcBef>
                <a:spcPts val="500"/>
              </a:spcBef>
              <a:spcAft>
                <a:spcPts val="0"/>
              </a:spcAft>
              <a:buSzPts val="1800"/>
              <a:buNone/>
              <a:defRPr sz="1800">
                <a:solidFill>
                  <a:schemeClr val="lt1"/>
                </a:solidFill>
                <a:latin typeface="Calibri"/>
                <a:ea typeface="Calibri"/>
                <a:cs typeface="Calibri"/>
                <a:sym typeface="Calibri"/>
              </a:defRPr>
            </a:lvl3pPr>
            <a:lvl4pPr lvl="3" algn="ctr">
              <a:lnSpc>
                <a:spcPct val="90000"/>
              </a:lnSpc>
              <a:spcBef>
                <a:spcPts val="500"/>
              </a:spcBef>
              <a:spcAft>
                <a:spcPts val="0"/>
              </a:spcAft>
              <a:buSzPts val="1600"/>
              <a:buNone/>
              <a:defRPr sz="1600">
                <a:solidFill>
                  <a:schemeClr val="lt1"/>
                </a:solidFill>
                <a:latin typeface="Calibri"/>
                <a:ea typeface="Calibri"/>
                <a:cs typeface="Calibri"/>
                <a:sym typeface="Calibri"/>
              </a:defRPr>
            </a:lvl4pPr>
            <a:lvl5pPr lvl="4" algn="ctr">
              <a:lnSpc>
                <a:spcPct val="90000"/>
              </a:lnSpc>
              <a:spcBef>
                <a:spcPts val="500"/>
              </a:spcBef>
              <a:spcAft>
                <a:spcPts val="0"/>
              </a:spcAft>
              <a:buSzPts val="1600"/>
              <a:buNone/>
              <a:defRPr sz="1600">
                <a:solidFill>
                  <a:schemeClr val="lt1"/>
                </a:solidFill>
                <a:latin typeface="Calibri"/>
                <a:ea typeface="Calibri"/>
                <a:cs typeface="Calibri"/>
                <a:sym typeface="Calibri"/>
              </a:defRPr>
            </a:lvl5pPr>
            <a:lvl6pPr lvl="5" algn="ctr">
              <a:lnSpc>
                <a:spcPct val="90000"/>
              </a:lnSpc>
              <a:spcBef>
                <a:spcPts val="500"/>
              </a:spcBef>
              <a:spcAft>
                <a:spcPts val="0"/>
              </a:spcAft>
              <a:buClr>
                <a:schemeClr val="dk1"/>
              </a:buClr>
              <a:buSzPts val="1600"/>
              <a:buNone/>
              <a:defRPr sz="1600">
                <a:solidFill>
                  <a:schemeClr val="lt1"/>
                </a:solidFill>
                <a:latin typeface="Calibri"/>
                <a:ea typeface="Calibri"/>
                <a:cs typeface="Calibri"/>
                <a:sym typeface="Calibri"/>
              </a:defRPr>
            </a:lvl6pPr>
            <a:lvl7pPr lvl="6" algn="ctr">
              <a:lnSpc>
                <a:spcPct val="90000"/>
              </a:lnSpc>
              <a:spcBef>
                <a:spcPts val="500"/>
              </a:spcBef>
              <a:spcAft>
                <a:spcPts val="0"/>
              </a:spcAft>
              <a:buClr>
                <a:schemeClr val="dk1"/>
              </a:buClr>
              <a:buSzPts val="1600"/>
              <a:buNone/>
              <a:defRPr sz="1600">
                <a:solidFill>
                  <a:schemeClr val="lt1"/>
                </a:solidFill>
                <a:latin typeface="Calibri"/>
                <a:ea typeface="Calibri"/>
                <a:cs typeface="Calibri"/>
                <a:sym typeface="Calibri"/>
              </a:defRPr>
            </a:lvl7pPr>
            <a:lvl8pPr lvl="7" algn="ctr">
              <a:lnSpc>
                <a:spcPct val="90000"/>
              </a:lnSpc>
              <a:spcBef>
                <a:spcPts val="500"/>
              </a:spcBef>
              <a:spcAft>
                <a:spcPts val="0"/>
              </a:spcAft>
              <a:buClr>
                <a:schemeClr val="dk1"/>
              </a:buClr>
              <a:buSzPts val="1600"/>
              <a:buNone/>
              <a:defRPr sz="1600">
                <a:solidFill>
                  <a:schemeClr val="lt1"/>
                </a:solidFill>
                <a:latin typeface="Calibri"/>
                <a:ea typeface="Calibri"/>
                <a:cs typeface="Calibri"/>
                <a:sym typeface="Calibri"/>
              </a:defRPr>
            </a:lvl8pPr>
            <a:lvl9pPr lvl="8" algn="ctr">
              <a:lnSpc>
                <a:spcPct val="90000"/>
              </a:lnSpc>
              <a:spcBef>
                <a:spcPts val="500"/>
              </a:spcBef>
              <a:spcAft>
                <a:spcPts val="0"/>
              </a:spcAft>
              <a:buClr>
                <a:schemeClr val="dk1"/>
              </a:buClr>
              <a:buSzPts val="1600"/>
              <a:buNone/>
              <a:defRPr sz="1600">
                <a:solidFill>
                  <a:schemeClr val="lt1"/>
                </a:solidFill>
                <a:latin typeface="Calibri"/>
                <a:ea typeface="Calibri"/>
                <a:cs typeface="Calibri"/>
                <a:sym typeface="Calibri"/>
              </a:defRPr>
            </a:lvl9pPr>
          </a:lstStyle>
          <a:p/>
        </p:txBody>
      </p:sp>
      <p:pic>
        <p:nvPicPr>
          <p:cNvPr descr="Ein Bild, das Text, Uhr enthält.&#10;&#10;Automatisch generierte Beschreibung" id="19" name="Google Shape;19;p12"/>
          <p:cNvPicPr preferRelativeResize="0"/>
          <p:nvPr/>
        </p:nvPicPr>
        <p:blipFill rotWithShape="1">
          <a:blip r:embed="rId2">
            <a:alphaModFix/>
          </a:blip>
          <a:srcRect b="0" l="0" r="17325" t="0"/>
          <a:stretch/>
        </p:blipFill>
        <p:spPr>
          <a:xfrm>
            <a:off x="5192391" y="687148"/>
            <a:ext cx="1807218" cy="18015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type="obj">
  <p:cSld name="OBJECT">
    <p:spTree>
      <p:nvGrpSpPr>
        <p:cNvPr id="20" name="Shape 20"/>
        <p:cNvGrpSpPr/>
        <p:nvPr/>
      </p:nvGrpSpPr>
      <p:grpSpPr>
        <a:xfrm>
          <a:off x="0" y="0"/>
          <a:ext cx="0" cy="0"/>
          <a:chOff x="0" y="0"/>
          <a:chExt cx="0" cy="0"/>
        </a:xfrm>
      </p:grpSpPr>
      <p:pic>
        <p:nvPicPr>
          <p:cNvPr id="21" name="Google Shape;21;p13"/>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22" name="Google Shape;22;p13"/>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3"/>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3"/>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3"/>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ischentitel" type="secHead">
  <p:cSld name="SECTION_HEADER">
    <p:spTree>
      <p:nvGrpSpPr>
        <p:cNvPr id="27" name="Shape 27"/>
        <p:cNvGrpSpPr/>
        <p:nvPr/>
      </p:nvGrpSpPr>
      <p:grpSpPr>
        <a:xfrm>
          <a:off x="0" y="0"/>
          <a:ext cx="0" cy="0"/>
          <a:chOff x="0" y="0"/>
          <a:chExt cx="0" cy="0"/>
        </a:xfrm>
      </p:grpSpPr>
      <p:sp>
        <p:nvSpPr>
          <p:cNvPr id="28" name="Google Shape;28;p14"/>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9" name="Google Shape;29;p14"/>
          <p:cNvSpPr txBox="1"/>
          <p:nvPr>
            <p:ph type="title"/>
          </p:nvPr>
        </p:nvSpPr>
        <p:spPr>
          <a:xfrm>
            <a:off x="831851" y="1709742"/>
            <a:ext cx="10515600" cy="2852737"/>
          </a:xfrm>
          <a:prstGeom prst="rect">
            <a:avLst/>
          </a:prstGeom>
          <a:solidFill>
            <a:schemeClr val="accent1"/>
          </a:solid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oppins SemiBold"/>
              <a:buNone/>
              <a:defRPr b="1" i="0" sz="6000">
                <a:solidFill>
                  <a:schemeClr val="lt1"/>
                </a:solidFill>
                <a:latin typeface="Poppins SemiBold"/>
                <a:ea typeface="Poppins SemiBold"/>
                <a:cs typeface="Poppins SemiBold"/>
                <a:sym typeface="Poppins SemiBol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4"/>
          <p:cNvSpPr txBox="1"/>
          <p:nvPr>
            <p:ph idx="1" type="body"/>
          </p:nvPr>
        </p:nvSpPr>
        <p:spPr>
          <a:xfrm>
            <a:off x="831851" y="4589467"/>
            <a:ext cx="10515600" cy="1500187"/>
          </a:xfrm>
          <a:prstGeom prst="rect">
            <a:avLst/>
          </a:prstGeom>
          <a:solidFill>
            <a:schemeClr val="accent1"/>
          </a:solid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b="0" i="0" sz="1800">
                <a:solidFill>
                  <a:schemeClr val="lt1"/>
                </a:solidFill>
                <a:latin typeface="Poppins"/>
                <a:ea typeface="Poppins"/>
                <a:cs typeface="Poppins"/>
                <a:sym typeface="Poppins"/>
              </a:defRPr>
            </a:lvl1pPr>
            <a:lvl2pPr indent="-228600" lvl="1" marL="914400" algn="l">
              <a:lnSpc>
                <a:spcPct val="90000"/>
              </a:lnSpc>
              <a:spcBef>
                <a:spcPts val="500"/>
              </a:spcBef>
              <a:spcAft>
                <a:spcPts val="0"/>
              </a:spcAft>
              <a:buSzPts val="2000"/>
              <a:buNone/>
              <a:defRPr sz="2000">
                <a:solidFill>
                  <a:srgbClr val="888888"/>
                </a:solidFill>
                <a:latin typeface="Calibri"/>
                <a:ea typeface="Calibri"/>
                <a:cs typeface="Calibri"/>
                <a:sym typeface="Calibri"/>
              </a:defRPr>
            </a:lvl2pPr>
            <a:lvl3pPr indent="-228600" lvl="2" marL="1371600" algn="l">
              <a:lnSpc>
                <a:spcPct val="90000"/>
              </a:lnSpc>
              <a:spcBef>
                <a:spcPts val="500"/>
              </a:spcBef>
              <a:spcAft>
                <a:spcPts val="0"/>
              </a:spcAft>
              <a:buSzPts val="1800"/>
              <a:buNone/>
              <a:defRPr sz="1800">
                <a:solidFill>
                  <a:srgbClr val="888888"/>
                </a:solidFill>
                <a:latin typeface="Calibri"/>
                <a:ea typeface="Calibri"/>
                <a:cs typeface="Calibri"/>
                <a:sym typeface="Calibri"/>
              </a:defRPr>
            </a:lvl3pPr>
            <a:lvl4pPr indent="-228600" lvl="3" marL="1828800" algn="l">
              <a:lnSpc>
                <a:spcPct val="90000"/>
              </a:lnSpc>
              <a:spcBef>
                <a:spcPts val="500"/>
              </a:spcBef>
              <a:spcAft>
                <a:spcPts val="0"/>
              </a:spcAft>
              <a:buSzPts val="1600"/>
              <a:buNone/>
              <a:defRPr sz="1600">
                <a:solidFill>
                  <a:srgbClr val="888888"/>
                </a:solidFill>
                <a:latin typeface="Calibri"/>
                <a:ea typeface="Calibri"/>
                <a:cs typeface="Calibri"/>
                <a:sym typeface="Calibri"/>
              </a:defRPr>
            </a:lvl4pPr>
            <a:lvl5pPr indent="-228600" lvl="4" marL="2286000" algn="l">
              <a:lnSpc>
                <a:spcPct val="90000"/>
              </a:lnSpc>
              <a:spcBef>
                <a:spcPts val="500"/>
              </a:spcBef>
              <a:spcAft>
                <a:spcPts val="0"/>
              </a:spcAft>
              <a:buSzPts val="1600"/>
              <a:buNone/>
              <a:defRPr sz="1600">
                <a:solidFill>
                  <a:srgbClr val="888888"/>
                </a:solidFill>
                <a:latin typeface="Calibri"/>
                <a:ea typeface="Calibri"/>
                <a:cs typeface="Calibri"/>
                <a:sym typeface="Calibri"/>
              </a:defRPr>
            </a:lvl5pPr>
            <a:lvl6pPr indent="-228600" lvl="5" marL="2743200" algn="l">
              <a:lnSpc>
                <a:spcPct val="90000"/>
              </a:lnSpc>
              <a:spcBef>
                <a:spcPts val="500"/>
              </a:spcBef>
              <a:spcAft>
                <a:spcPts val="0"/>
              </a:spcAft>
              <a:buClr>
                <a:srgbClr val="888888"/>
              </a:buClr>
              <a:buSzPts val="1600"/>
              <a:buNone/>
              <a:defRPr sz="1600">
                <a:solidFill>
                  <a:srgbClr val="888888"/>
                </a:solidFill>
                <a:latin typeface="Calibri"/>
                <a:ea typeface="Calibri"/>
                <a:cs typeface="Calibri"/>
                <a:sym typeface="Calibri"/>
              </a:defRPr>
            </a:lvl6pPr>
            <a:lvl7pPr indent="-228600" lvl="6" marL="3200400" algn="l">
              <a:lnSpc>
                <a:spcPct val="90000"/>
              </a:lnSpc>
              <a:spcBef>
                <a:spcPts val="500"/>
              </a:spcBef>
              <a:spcAft>
                <a:spcPts val="0"/>
              </a:spcAft>
              <a:buClr>
                <a:srgbClr val="888888"/>
              </a:buClr>
              <a:buSzPts val="1600"/>
              <a:buNone/>
              <a:defRPr sz="1600">
                <a:solidFill>
                  <a:srgbClr val="888888"/>
                </a:solidFill>
                <a:latin typeface="Calibri"/>
                <a:ea typeface="Calibri"/>
                <a:cs typeface="Calibri"/>
                <a:sym typeface="Calibri"/>
              </a:defRPr>
            </a:lvl7pPr>
            <a:lvl8pPr indent="-228600" lvl="7" marL="3657600" algn="l">
              <a:lnSpc>
                <a:spcPct val="90000"/>
              </a:lnSpc>
              <a:spcBef>
                <a:spcPts val="500"/>
              </a:spcBef>
              <a:spcAft>
                <a:spcPts val="0"/>
              </a:spcAft>
              <a:buClr>
                <a:srgbClr val="888888"/>
              </a:buClr>
              <a:buSzPts val="1600"/>
              <a:buNone/>
              <a:defRPr sz="1600">
                <a:solidFill>
                  <a:srgbClr val="888888"/>
                </a:solidFill>
                <a:latin typeface="Calibri"/>
                <a:ea typeface="Calibri"/>
                <a:cs typeface="Calibri"/>
                <a:sym typeface="Calibri"/>
              </a:defRPr>
            </a:lvl8pPr>
            <a:lvl9pPr indent="-228600" lvl="8" marL="4114800" algn="l">
              <a:lnSpc>
                <a:spcPct val="90000"/>
              </a:lnSpc>
              <a:spcBef>
                <a:spcPts val="500"/>
              </a:spcBef>
              <a:spcAft>
                <a:spcPts val="0"/>
              </a:spcAft>
              <a:buClr>
                <a:srgbClr val="888888"/>
              </a:buClr>
              <a:buSzPts val="1600"/>
              <a:buNone/>
              <a:defRPr sz="1600">
                <a:solidFill>
                  <a:srgbClr val="888888"/>
                </a:solidFill>
                <a:latin typeface="Calibri"/>
                <a:ea typeface="Calibri"/>
                <a:cs typeface="Calibri"/>
                <a:sym typeface="Calibri"/>
              </a:defRPr>
            </a:lvl9pPr>
          </a:lstStyle>
          <a:p/>
        </p:txBody>
      </p:sp>
      <p:pic>
        <p:nvPicPr>
          <p:cNvPr id="31" name="Google Shape;31;p14"/>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pic>
        <p:nvPicPr>
          <p:cNvPr id="32" name="Google Shape;32;p14"/>
          <p:cNvPicPr preferRelativeResize="0"/>
          <p:nvPr/>
        </p:nvPicPr>
        <p:blipFill rotWithShape="1">
          <a:blip r:embed="rId3">
            <a:alphaModFix/>
          </a:blip>
          <a:srcRect b="0" l="0" r="0" t="0"/>
          <a:stretch/>
        </p:blipFill>
        <p:spPr>
          <a:xfrm>
            <a:off x="495363" y="290942"/>
            <a:ext cx="1647959" cy="439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Inhalte" type="twoObj">
  <p:cSld name="TWO_OBJECTS">
    <p:spTree>
      <p:nvGrpSpPr>
        <p:cNvPr id="33" name="Shape 33"/>
        <p:cNvGrpSpPr/>
        <p:nvPr/>
      </p:nvGrpSpPr>
      <p:grpSpPr>
        <a:xfrm>
          <a:off x="0" y="0"/>
          <a:ext cx="0" cy="0"/>
          <a:chOff x="0" y="0"/>
          <a:chExt cx="0" cy="0"/>
        </a:xfrm>
      </p:grpSpPr>
      <p:pic>
        <p:nvPicPr>
          <p:cNvPr id="34" name="Google Shape;34;p15"/>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35" name="Google Shape;35;p15"/>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5"/>
          <p:cNvSpPr txBox="1"/>
          <p:nvPr>
            <p:ph idx="1" type="body"/>
          </p:nvPr>
        </p:nvSpPr>
        <p:spPr>
          <a:xfrm>
            <a:off x="838200" y="2176044"/>
            <a:ext cx="5181600" cy="4000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5"/>
          <p:cNvSpPr txBox="1"/>
          <p:nvPr>
            <p:ph idx="2" type="body"/>
          </p:nvPr>
        </p:nvSpPr>
        <p:spPr>
          <a:xfrm>
            <a:off x="6172200" y="2176044"/>
            <a:ext cx="5181600" cy="4000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15"/>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5"/>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5"/>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r Titel" type="titleOnly">
  <p:cSld name="TITLE_ONLY">
    <p:spTree>
      <p:nvGrpSpPr>
        <p:cNvPr id="41" name="Shape 41"/>
        <p:cNvGrpSpPr/>
        <p:nvPr/>
      </p:nvGrpSpPr>
      <p:grpSpPr>
        <a:xfrm>
          <a:off x="0" y="0"/>
          <a:ext cx="0" cy="0"/>
          <a:chOff x="0" y="0"/>
          <a:chExt cx="0" cy="0"/>
        </a:xfrm>
      </p:grpSpPr>
      <p:pic>
        <p:nvPicPr>
          <p:cNvPr id="42" name="Google Shape;42;p16"/>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43" name="Google Shape;43;p16"/>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6"/>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6"/>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6"/>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er" type="blank">
  <p:cSld name="BLANK">
    <p:spTree>
      <p:nvGrpSpPr>
        <p:cNvPr id="47" name="Shape 47"/>
        <p:cNvGrpSpPr/>
        <p:nvPr/>
      </p:nvGrpSpPr>
      <p:grpSpPr>
        <a:xfrm>
          <a:off x="0" y="0"/>
          <a:ext cx="0" cy="0"/>
          <a:chOff x="0" y="0"/>
          <a:chExt cx="0" cy="0"/>
        </a:xfrm>
      </p:grpSpPr>
      <p:pic>
        <p:nvPicPr>
          <p:cNvPr id="48" name="Google Shape;48;p17"/>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49" name="Google Shape;49;p17"/>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7"/>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7"/>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luss-Folie">
  <p:cSld name="Schluss-Folie">
    <p:spTree>
      <p:nvGrpSpPr>
        <p:cNvPr id="52" name="Shape 52"/>
        <p:cNvGrpSpPr/>
        <p:nvPr/>
      </p:nvGrpSpPr>
      <p:grpSpPr>
        <a:xfrm>
          <a:off x="0" y="0"/>
          <a:ext cx="0" cy="0"/>
          <a:chOff x="0" y="0"/>
          <a:chExt cx="0" cy="0"/>
        </a:xfrm>
      </p:grpSpPr>
      <p:sp>
        <p:nvSpPr>
          <p:cNvPr id="53" name="Google Shape;53;p18"/>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 name="Google Shape;54;p18"/>
          <p:cNvSpPr txBox="1"/>
          <p:nvPr>
            <p:ph idx="1" type="body"/>
          </p:nvPr>
        </p:nvSpPr>
        <p:spPr>
          <a:xfrm>
            <a:off x="838200" y="2176044"/>
            <a:ext cx="5181600" cy="4000921"/>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SzPts val="1200"/>
              <a:buNone/>
              <a:defRPr b="0" i="0" sz="1200">
                <a:solidFill>
                  <a:schemeClr val="lt1"/>
                </a:solidFill>
                <a:latin typeface="Poppins"/>
                <a:ea typeface="Poppins"/>
                <a:cs typeface="Poppins"/>
                <a:sym typeface="Poppins"/>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55" name="Google Shape;55;p18"/>
          <p:cNvPicPr preferRelativeResize="0"/>
          <p:nvPr/>
        </p:nvPicPr>
        <p:blipFill rotWithShape="1">
          <a:blip r:embed="rId2">
            <a:alphaModFix/>
          </a:blip>
          <a:srcRect b="0" l="0" r="0" t="0"/>
          <a:stretch/>
        </p:blipFill>
        <p:spPr>
          <a:xfrm>
            <a:off x="495363" y="290942"/>
            <a:ext cx="1647959" cy="4394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1"/>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000"/>
              <a:buFont typeface="Poppins SemiBold"/>
              <a:buNone/>
              <a:defRPr b="1" i="0" sz="4000" u="none" cap="none" strike="noStrike">
                <a:solidFill>
                  <a:schemeClr val="dk1"/>
                </a:solidFill>
                <a:latin typeface="Poppins SemiBold"/>
                <a:ea typeface="Poppins SemiBold"/>
                <a:cs typeface="Poppins SemiBold"/>
                <a:sym typeface="Poppins SemiBol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1"/>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1000"/>
              </a:spcBef>
              <a:spcAft>
                <a:spcPts val="0"/>
              </a:spcAft>
              <a:buClr>
                <a:schemeClr val="accent1"/>
              </a:buClr>
              <a:buSzPts val="2400"/>
              <a:buFont typeface="Arial"/>
              <a:buNone/>
              <a:defRPr b="0" i="0" sz="2400" u="none" cap="none" strike="noStrike">
                <a:solidFill>
                  <a:schemeClr val="dk1"/>
                </a:solidFill>
                <a:latin typeface="Poppins"/>
                <a:ea typeface="Poppins"/>
                <a:cs typeface="Poppins"/>
                <a:sym typeface="Poppins"/>
              </a:defRPr>
            </a:lvl1pPr>
            <a:lvl2pPr indent="-228600" lvl="1" marL="914400" marR="0" rtl="0" algn="l">
              <a:lnSpc>
                <a:spcPct val="90000"/>
              </a:lnSpc>
              <a:spcBef>
                <a:spcPts val="500"/>
              </a:spcBef>
              <a:spcAft>
                <a:spcPts val="0"/>
              </a:spcAft>
              <a:buClr>
                <a:schemeClr val="accent1"/>
              </a:buClr>
              <a:buSzPts val="2000"/>
              <a:buFont typeface="Arial"/>
              <a:buNone/>
              <a:defRPr b="0" i="0" sz="2000" u="none" cap="none" strike="noStrike">
                <a:solidFill>
                  <a:schemeClr val="accent5"/>
                </a:solidFill>
                <a:latin typeface="Poppins"/>
                <a:ea typeface="Poppins"/>
                <a:cs typeface="Poppins"/>
                <a:sym typeface="Poppins"/>
              </a:defRPr>
            </a:lvl2pPr>
            <a:lvl3pPr indent="-228600" lvl="2" marL="1371600" marR="0" rtl="0" algn="l">
              <a:lnSpc>
                <a:spcPct val="90000"/>
              </a:lnSpc>
              <a:spcBef>
                <a:spcPts val="500"/>
              </a:spcBef>
              <a:spcAft>
                <a:spcPts val="0"/>
              </a:spcAft>
              <a:buClr>
                <a:schemeClr val="accent1"/>
              </a:buClr>
              <a:buSzPts val="1800"/>
              <a:buFont typeface="Arial"/>
              <a:buNone/>
              <a:defRPr b="0" i="0" sz="1800" u="none" cap="none" strike="noStrike">
                <a:solidFill>
                  <a:schemeClr val="accent5"/>
                </a:solidFill>
                <a:latin typeface="Poppins"/>
                <a:ea typeface="Poppins"/>
                <a:cs typeface="Poppins"/>
                <a:sym typeface="Poppins"/>
              </a:defRPr>
            </a:lvl3pPr>
            <a:lvl4pPr indent="-228600" lvl="3" marL="1828800" marR="0" rtl="0" algn="l">
              <a:lnSpc>
                <a:spcPct val="90000"/>
              </a:lnSpc>
              <a:spcBef>
                <a:spcPts val="500"/>
              </a:spcBef>
              <a:spcAft>
                <a:spcPts val="0"/>
              </a:spcAft>
              <a:buClr>
                <a:schemeClr val="accent1"/>
              </a:buClr>
              <a:buSzPts val="1800"/>
              <a:buFont typeface="Noto Sans Symbols"/>
              <a:buNone/>
              <a:defRPr b="0" i="0" sz="1800" u="none" cap="none" strike="noStrike">
                <a:solidFill>
                  <a:schemeClr val="accent6"/>
                </a:solidFill>
                <a:latin typeface="Poppins Light"/>
                <a:ea typeface="Poppins Light"/>
                <a:cs typeface="Poppins Light"/>
                <a:sym typeface="Poppins Light"/>
              </a:defRPr>
            </a:lvl4pPr>
            <a:lvl5pPr indent="-228600" lvl="4" marL="2286000" marR="0" rtl="0" algn="l">
              <a:lnSpc>
                <a:spcPct val="90000"/>
              </a:lnSpc>
              <a:spcBef>
                <a:spcPts val="500"/>
              </a:spcBef>
              <a:spcAft>
                <a:spcPts val="0"/>
              </a:spcAft>
              <a:buClr>
                <a:schemeClr val="accent1"/>
              </a:buClr>
              <a:buSzPts val="1800"/>
              <a:buFont typeface="Noto Sans Symbols"/>
              <a:buNone/>
              <a:defRPr b="0" i="0" sz="1800" u="none" cap="none" strike="noStrike">
                <a:solidFill>
                  <a:schemeClr val="accent6"/>
                </a:solidFill>
                <a:latin typeface="Poppins ExtraLight"/>
                <a:ea typeface="Poppins ExtraLight"/>
                <a:cs typeface="Poppins ExtraLight"/>
                <a:sym typeface="Poppins Extra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1"/>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1" sz="1100" u="none" cap="none" strike="noStrike">
                <a:solidFill>
                  <a:schemeClr val="accent1"/>
                </a:solidFill>
                <a:latin typeface="Poppins Light"/>
                <a:ea typeface="Poppins Light"/>
                <a:cs typeface="Poppins Light"/>
                <a:sym typeface="Poppi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1"/>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1" sz="1100" u="none" cap="none" strike="noStrike">
                <a:solidFill>
                  <a:srgbClr val="888888"/>
                </a:solidFill>
                <a:latin typeface="Poppins Light"/>
                <a:ea typeface="Poppins Light"/>
                <a:cs typeface="Poppins Light"/>
                <a:sym typeface="Poppi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1"/>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1pPr>
            <a:lvl2pPr indent="0" lvl="1"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2pPr>
            <a:lvl3pPr indent="0" lvl="2"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3pPr>
            <a:lvl4pPr indent="0" lvl="3"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4pPr>
            <a:lvl5pPr indent="0" lvl="4"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5pPr>
            <a:lvl6pPr indent="0" lvl="5"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6pPr>
            <a:lvl7pPr indent="0" lvl="6"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7pPr>
            <a:lvl8pPr indent="0" lvl="7"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8pPr>
            <a:lvl9pPr indent="0" lvl="8"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Poppins Light"/>
                <a:ea typeface="Poppins Light"/>
                <a:cs typeface="Poppins Light"/>
                <a:sym typeface="Poppins Light"/>
              </a:defRPr>
            </a:lvl9pPr>
          </a:lstStyle>
          <a:p>
            <a:pPr indent="0" lvl="0" marL="0" rtl="0" algn="r">
              <a:spcBef>
                <a:spcPts val="0"/>
              </a:spcBef>
              <a:spcAft>
                <a:spcPts val="0"/>
              </a:spcAft>
              <a:buNone/>
            </a:pPr>
            <a:fld id="{00000000-1234-1234-1234-123412341234}" type="slidenum">
              <a:rPr lang="de-CH"/>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digitalpublicgoods.net/" TargetMode="External"/><Relationship Id="rId4" Type="http://schemas.openxmlformats.org/officeDocument/2006/relationships/hyperlink" Target="https://digitalinvestmentprinciples.org/" TargetMode="External"/><Relationship Id="rId5" Type="http://schemas.openxmlformats.org/officeDocument/2006/relationships/hyperlink" Target="https://www.healthdatacollaborative.org/fileadmin/uploads/hdc/Documents/Working_Groups/Digital_Health_Interoperability_Working_Group/Global_Digital_Health_Resources_and_Maturity_Models_A_Summary_UPDATED.pdf" TargetMode="External"/><Relationship Id="rId6" Type="http://schemas.openxmlformats.org/officeDocument/2006/relationships/hyperlink" Target="https://www.youtube.com/playlist?list=PLN7M3nT7qGnfu329R2YTiuLQV_m4J6vIO"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digitalpublicgoods.net/" TargetMode="External"/><Relationship Id="rId4" Type="http://schemas.openxmlformats.org/officeDocument/2006/relationships/hyperlink" Target="https://digitalinvestmentprinciples.org/" TargetMode="External"/><Relationship Id="rId5" Type="http://schemas.openxmlformats.org/officeDocument/2006/relationships/hyperlink" Target="https://wiki.digitalsquare.io/index.php/Global_Goods_Maturity" TargetMode="External"/><Relationship Id="rId6" Type="http://schemas.openxmlformats.org/officeDocument/2006/relationships/hyperlink" Target="https://openimis.or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8.png"/><Relationship Id="rId5" Type="http://schemas.openxmlformats.org/officeDocument/2006/relationships/image" Target="../media/image10.png"/><Relationship Id="rId6" Type="http://schemas.openxmlformats.org/officeDocument/2006/relationships/image" Target="../media/image8.png"/><Relationship Id="rId7" Type="http://schemas.openxmlformats.org/officeDocument/2006/relationships/image" Target="../media/image17.png"/><Relationship Id="rId8"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
          <p:cNvSpPr txBox="1"/>
          <p:nvPr>
            <p:ph type="ctrTitle"/>
          </p:nvPr>
        </p:nvSpPr>
        <p:spPr>
          <a:xfrm>
            <a:off x="1524000" y="2580773"/>
            <a:ext cx="9144000" cy="2387600"/>
          </a:xfrm>
          <a:prstGeom prst="rect">
            <a:avLst/>
          </a:prstGeom>
          <a:solidFill>
            <a:schemeClr val="accent1"/>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EFBC53"/>
              </a:buClr>
              <a:buSzPts val="2800"/>
              <a:buFont typeface="Arial"/>
              <a:buNone/>
            </a:pPr>
            <a:r>
              <a:rPr b="0" lang="de-CH" sz="2800">
                <a:solidFill>
                  <a:srgbClr val="EFBC53"/>
                </a:solidFill>
                <a:latin typeface="Arial"/>
                <a:ea typeface="Arial"/>
                <a:cs typeface="Arial"/>
                <a:sym typeface="Arial"/>
              </a:rPr>
              <a:t>Introduction to openIMIS</a:t>
            </a:r>
            <a:br>
              <a:rPr b="0" lang="de-CH" sz="2800">
                <a:solidFill>
                  <a:srgbClr val="EFBC53"/>
                </a:solidFill>
                <a:latin typeface="Arial"/>
                <a:ea typeface="Arial"/>
                <a:cs typeface="Arial"/>
                <a:sym typeface="Arial"/>
              </a:rPr>
            </a:br>
            <a:r>
              <a:rPr lang="de-CH" sz="2800">
                <a:solidFill>
                  <a:schemeClr val="lt1"/>
                </a:solidFill>
                <a:latin typeface="Arial"/>
                <a:ea typeface="Arial"/>
                <a:cs typeface="Arial"/>
                <a:sym typeface="Arial"/>
              </a:rPr>
              <a:t>Module 4: Sustainability and the role of the openIMIS community</a:t>
            </a:r>
            <a:endParaRPr sz="2800">
              <a:solidFill>
                <a:schemeClr val="lt1"/>
              </a:solidFill>
              <a:latin typeface="Arial"/>
              <a:ea typeface="Arial"/>
              <a:cs typeface="Arial"/>
              <a:sym typeface="Arial"/>
            </a:endParaRPr>
          </a:p>
        </p:txBody>
      </p:sp>
      <p:sp>
        <p:nvSpPr>
          <p:cNvPr id="61" name="Google Shape;61;p1"/>
          <p:cNvSpPr txBox="1"/>
          <p:nvPr>
            <p:ph idx="1" type="subTitle"/>
          </p:nvPr>
        </p:nvSpPr>
        <p:spPr>
          <a:xfrm>
            <a:off x="1524000" y="4598125"/>
            <a:ext cx="9144000" cy="2118085"/>
          </a:xfrm>
          <a:prstGeom prst="rect">
            <a:avLst/>
          </a:prstGeom>
          <a:solidFill>
            <a:schemeClr val="accent1"/>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2000"/>
              <a:buNone/>
            </a:pPr>
            <a:r>
              <a:rPr b="0" i="1" lang="de-CH" sz="2000">
                <a:solidFill>
                  <a:srgbClr val="EFBC53"/>
                </a:solidFill>
                <a:latin typeface="Arial"/>
                <a:ea typeface="Arial"/>
                <a:cs typeface="Arial"/>
                <a:sym typeface="Arial"/>
              </a:rPr>
              <a:t>Presented by </a:t>
            </a:r>
            <a:endParaRPr/>
          </a:p>
          <a:p>
            <a:pPr indent="0" lvl="0" marL="0" rtl="0" algn="ctr">
              <a:lnSpc>
                <a:spcPct val="90000"/>
              </a:lnSpc>
              <a:spcBef>
                <a:spcPts val="1000"/>
              </a:spcBef>
              <a:spcAft>
                <a:spcPts val="0"/>
              </a:spcAft>
              <a:buSzPts val="2000"/>
              <a:buNone/>
            </a:pPr>
            <a:r>
              <a:rPr b="0" i="1" lang="de-CH" sz="2000">
                <a:solidFill>
                  <a:srgbClr val="EFBC53"/>
                </a:solidFill>
                <a:latin typeface="Arial"/>
                <a:ea typeface="Arial"/>
                <a:cs typeface="Arial"/>
                <a:sym typeface="Arial"/>
              </a:rPr>
              <a:t>openIMIS Initiative</a:t>
            </a:r>
            <a:endParaRPr/>
          </a:p>
          <a:p>
            <a:pPr indent="0" lvl="0" marL="0" rtl="0" algn="ctr">
              <a:lnSpc>
                <a:spcPct val="90000"/>
              </a:lnSpc>
              <a:spcBef>
                <a:spcPts val="1000"/>
              </a:spcBef>
              <a:spcAft>
                <a:spcPts val="0"/>
              </a:spcAft>
              <a:buSzPts val="2000"/>
              <a:buNone/>
            </a:pPr>
            <a:r>
              <a:rPr b="0" i="1" lang="de-CH" sz="2000">
                <a:latin typeface="Arial"/>
                <a:ea typeface="Arial"/>
                <a:cs typeface="Arial"/>
                <a:sym typeface="Arial"/>
              </a:rPr>
              <a:t>Inputs by </a:t>
            </a:r>
            <a:endParaRPr/>
          </a:p>
          <a:p>
            <a:pPr indent="0" lvl="0" marL="0" rtl="0" algn="ctr">
              <a:lnSpc>
                <a:spcPct val="90000"/>
              </a:lnSpc>
              <a:spcBef>
                <a:spcPts val="1000"/>
              </a:spcBef>
              <a:spcAft>
                <a:spcPts val="0"/>
              </a:spcAft>
              <a:buSzPts val="2000"/>
              <a:buNone/>
            </a:pPr>
            <a:r>
              <a:rPr b="0" i="1" lang="de-CH" sz="2000">
                <a:latin typeface="Arial"/>
                <a:ea typeface="Arial"/>
                <a:cs typeface="Arial"/>
                <a:sym typeface="Arial"/>
              </a:rPr>
              <a:t>Konstanze Lang (GIZ), Daniella Majakari (Swiss TPH)</a:t>
            </a:r>
            <a:endParaRPr i="1" sz="2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8"/>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4000"/>
              <a:buFont typeface="Poppins SemiBold"/>
              <a:buNone/>
            </a:pPr>
            <a:r>
              <a:rPr lang="de-CH">
                <a:solidFill>
                  <a:schemeClr val="accent2"/>
                </a:solidFill>
                <a:latin typeface="Arial"/>
                <a:ea typeface="Arial"/>
                <a:cs typeface="Arial"/>
                <a:sym typeface="Arial"/>
              </a:rPr>
              <a:t>Further learning resources</a:t>
            </a:r>
            <a:endParaRPr>
              <a:solidFill>
                <a:schemeClr val="accent2"/>
              </a:solidFill>
              <a:latin typeface="Arial"/>
              <a:ea typeface="Arial"/>
              <a:cs typeface="Arial"/>
              <a:sym typeface="Arial"/>
            </a:endParaRPr>
          </a:p>
        </p:txBody>
      </p:sp>
      <p:sp>
        <p:nvSpPr>
          <p:cNvPr id="129" name="Google Shape;129;p8"/>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lnSpcReduction="10000"/>
          </a:bodyPr>
          <a:lstStyle/>
          <a:p>
            <a:pPr indent="-342900" lvl="0" marL="342900" rtl="0" algn="l">
              <a:lnSpc>
                <a:spcPct val="90000"/>
              </a:lnSpc>
              <a:spcBef>
                <a:spcPts val="0"/>
              </a:spcBef>
              <a:spcAft>
                <a:spcPts val="0"/>
              </a:spcAft>
              <a:buSzPts val="2400"/>
              <a:buChar char="•"/>
            </a:pPr>
            <a:r>
              <a:rPr lang="de-CH">
                <a:latin typeface="Arial"/>
                <a:ea typeface="Arial"/>
                <a:cs typeface="Arial"/>
                <a:sym typeface="Arial"/>
              </a:rPr>
              <a:t>Digital Public Goods Alliance: </a:t>
            </a:r>
            <a:r>
              <a:rPr lang="de-CH" u="sng">
                <a:solidFill>
                  <a:schemeClr val="hlink"/>
                </a:solidFill>
                <a:latin typeface="Arial"/>
                <a:ea typeface="Arial"/>
                <a:cs typeface="Arial"/>
                <a:sym typeface="Arial"/>
                <a:hlinkClick r:id="rId3"/>
              </a:rPr>
              <a:t>https://digitalpublicgoods.net/</a:t>
            </a:r>
            <a:endParaRPr>
              <a:latin typeface="Arial"/>
              <a:ea typeface="Arial"/>
              <a:cs typeface="Arial"/>
              <a:sym typeface="Arial"/>
            </a:endParaRPr>
          </a:p>
          <a:p>
            <a:pPr indent="-342900" lvl="0" marL="342900" rtl="0" algn="l">
              <a:lnSpc>
                <a:spcPct val="90000"/>
              </a:lnSpc>
              <a:spcBef>
                <a:spcPts val="0"/>
              </a:spcBef>
              <a:spcAft>
                <a:spcPts val="0"/>
              </a:spcAft>
              <a:buSzPts val="2400"/>
              <a:buChar char="•"/>
            </a:pPr>
            <a:r>
              <a:rPr lang="de-CH">
                <a:latin typeface="Arial"/>
                <a:ea typeface="Arial"/>
                <a:cs typeface="Arial"/>
                <a:sym typeface="Arial"/>
              </a:rPr>
              <a:t>Digital Investment Principles:  </a:t>
            </a:r>
            <a:r>
              <a:rPr lang="de-CH" u="sng">
                <a:solidFill>
                  <a:schemeClr val="hlink"/>
                </a:solidFill>
                <a:latin typeface="Arial"/>
                <a:ea typeface="Arial"/>
                <a:cs typeface="Arial"/>
                <a:sym typeface="Arial"/>
                <a:hlinkClick r:id="rId4"/>
              </a:rPr>
              <a:t>https://digitalinvestmentprinciples.org/</a:t>
            </a:r>
            <a:r>
              <a:rPr lang="de-CH">
                <a:latin typeface="Arial"/>
                <a:ea typeface="Arial"/>
                <a:cs typeface="Arial"/>
                <a:sym typeface="Arial"/>
              </a:rPr>
              <a:t> </a:t>
            </a:r>
            <a:endParaRPr>
              <a:latin typeface="Arial"/>
              <a:ea typeface="Arial"/>
              <a:cs typeface="Arial"/>
              <a:sym typeface="Arial"/>
            </a:endParaRPr>
          </a:p>
          <a:p>
            <a:pPr indent="-342900" lvl="0" marL="342900" rtl="0" algn="l">
              <a:lnSpc>
                <a:spcPct val="90000"/>
              </a:lnSpc>
              <a:spcBef>
                <a:spcPts val="0"/>
              </a:spcBef>
              <a:spcAft>
                <a:spcPts val="0"/>
              </a:spcAft>
              <a:buSzPts val="2400"/>
              <a:buChar char="•"/>
            </a:pPr>
            <a:r>
              <a:rPr lang="de-CH">
                <a:latin typeface="Arial"/>
                <a:ea typeface="Arial"/>
                <a:cs typeface="Arial"/>
                <a:sym typeface="Arial"/>
              </a:rPr>
              <a:t>Global Digital Health Resources and Maturity Models Summary: </a:t>
            </a:r>
            <a:r>
              <a:rPr lang="de-CH" u="sng">
                <a:solidFill>
                  <a:schemeClr val="hlink"/>
                </a:solidFill>
                <a:latin typeface="Arial"/>
                <a:ea typeface="Arial"/>
                <a:cs typeface="Arial"/>
                <a:sym typeface="Arial"/>
                <a:hlinkClick r:id="rId5"/>
              </a:rPr>
              <a:t>https://www.healthdatacollaborative.org/fileadmin/uploads/hdc/Documents/Working_Groups/Digital_Health_Interoperability_Working_Group/Global_Digital_Health_Resources_and_Maturity_Models_A_Summary_UPDATED.pdf</a:t>
            </a:r>
            <a:r>
              <a:rPr lang="de-CH">
                <a:latin typeface="Arial"/>
                <a:ea typeface="Arial"/>
                <a:cs typeface="Arial"/>
                <a:sym typeface="Arial"/>
              </a:rPr>
              <a:t> </a:t>
            </a:r>
            <a:endParaRPr>
              <a:latin typeface="Arial"/>
              <a:ea typeface="Arial"/>
              <a:cs typeface="Arial"/>
              <a:sym typeface="Arial"/>
            </a:endParaRPr>
          </a:p>
          <a:p>
            <a:pPr indent="-342900" lvl="0" marL="342900" rtl="0" algn="l">
              <a:lnSpc>
                <a:spcPct val="90000"/>
              </a:lnSpc>
              <a:spcBef>
                <a:spcPts val="0"/>
              </a:spcBef>
              <a:spcAft>
                <a:spcPts val="0"/>
              </a:spcAft>
              <a:buSzPts val="2400"/>
              <a:buChar char="•"/>
            </a:pPr>
            <a:r>
              <a:rPr lang="de-CH">
                <a:latin typeface="Arial"/>
                <a:ea typeface="Arial"/>
                <a:cs typeface="Arial"/>
                <a:sym typeface="Arial"/>
              </a:rPr>
              <a:t>AeHIN Webinars on eHealth: </a:t>
            </a:r>
            <a:r>
              <a:rPr lang="de-CH" u="sng">
                <a:solidFill>
                  <a:schemeClr val="hlink"/>
                </a:solidFill>
                <a:latin typeface="Arial"/>
                <a:ea typeface="Arial"/>
                <a:cs typeface="Arial"/>
                <a:sym typeface="Arial"/>
                <a:hlinkClick r:id="rId6"/>
              </a:rPr>
              <a:t>https://www.youtube.com/playlist?list=PLN7M3nT7qGnfu329R2YTiuLQV_m4J6vIO</a:t>
            </a:r>
            <a:endParaRPr>
              <a:latin typeface="Arial"/>
              <a:ea typeface="Arial"/>
              <a:cs typeface="Arial"/>
              <a:sym typeface="Arial"/>
            </a:endParaRPr>
          </a:p>
          <a:p>
            <a:pPr indent="-190500" lvl="0" marL="342900" rtl="0" algn="l">
              <a:lnSpc>
                <a:spcPct val="90000"/>
              </a:lnSpc>
              <a:spcBef>
                <a:spcPts val="0"/>
              </a:spcBef>
              <a:spcAft>
                <a:spcPts val="0"/>
              </a:spcAft>
              <a:buSzPts val="2400"/>
              <a:buFont typeface="Arial"/>
              <a:buNone/>
            </a:pPr>
            <a:r>
              <a:t/>
            </a:r>
            <a:endParaRPr/>
          </a:p>
          <a:p>
            <a:pPr indent="-190500" lvl="0" marL="342900" rtl="0" algn="l">
              <a:lnSpc>
                <a:spcPct val="90000"/>
              </a:lnSpc>
              <a:spcBef>
                <a:spcPts val="0"/>
              </a:spcBef>
              <a:spcAft>
                <a:spcPts val="0"/>
              </a:spcAft>
              <a:buSzPts val="2400"/>
              <a:buFont typeface="Arial"/>
              <a:buNone/>
            </a:pPr>
            <a:r>
              <a:t/>
            </a:r>
            <a:endParaRPr/>
          </a:p>
          <a:p>
            <a:pPr indent="-190500" lvl="0" marL="342900" rtl="0" algn="l">
              <a:lnSpc>
                <a:spcPct val="90000"/>
              </a:lnSpc>
              <a:spcBef>
                <a:spcPts val="0"/>
              </a:spcBef>
              <a:spcAft>
                <a:spcPts val="0"/>
              </a:spcAft>
              <a:buSzPts val="2400"/>
              <a:buFont typeface="Arial"/>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9"/>
          <p:cNvSpPr/>
          <p:nvPr/>
        </p:nvSpPr>
        <p:spPr>
          <a:xfrm>
            <a:off x="0" y="0"/>
            <a:ext cx="12192000" cy="6858000"/>
          </a:xfrm>
          <a:prstGeom prst="rect">
            <a:avLst/>
          </a:prstGeom>
          <a:solidFill>
            <a:schemeClr val="accent1">
              <a:alpha val="33333"/>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171450" lvl="0" marL="28575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6" name="Google Shape;136;p9"/>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Poppins SemiBold"/>
              <a:buNone/>
            </a:pPr>
            <a:r>
              <a:rPr lang="de-CH">
                <a:solidFill>
                  <a:schemeClr val="lt1"/>
                </a:solidFill>
                <a:latin typeface="Arial"/>
                <a:ea typeface="Arial"/>
                <a:cs typeface="Arial"/>
                <a:sym typeface="Arial"/>
              </a:rPr>
              <a:t>References</a:t>
            </a:r>
            <a:endParaRPr>
              <a:solidFill>
                <a:schemeClr val="lt1"/>
              </a:solidFill>
              <a:latin typeface="Arial"/>
              <a:ea typeface="Arial"/>
              <a:cs typeface="Arial"/>
              <a:sym typeface="Arial"/>
            </a:endParaRPr>
          </a:p>
        </p:txBody>
      </p:sp>
      <p:sp>
        <p:nvSpPr>
          <p:cNvPr id="137" name="Google Shape;137;p9"/>
          <p:cNvSpPr txBox="1"/>
          <p:nvPr>
            <p:ph idx="1" type="body"/>
          </p:nvPr>
        </p:nvSpPr>
        <p:spPr>
          <a:xfrm>
            <a:off x="838200" y="1952979"/>
            <a:ext cx="10515600" cy="4223987"/>
          </a:xfrm>
          <a:prstGeom prst="rect">
            <a:avLst/>
          </a:prstGeom>
          <a:noFill/>
          <a:ln>
            <a:noFill/>
          </a:ln>
        </p:spPr>
        <p:txBody>
          <a:bodyPr anchorCtr="0" anchor="t" bIns="45700" lIns="91425" spcFirstLastPara="1" rIns="91425" wrap="square" tIns="45700">
            <a:normAutofit/>
          </a:bodyPr>
          <a:lstStyle/>
          <a:p>
            <a:pPr indent="-190500" lvl="0" marL="342900" rtl="0" algn="l">
              <a:lnSpc>
                <a:spcPct val="90000"/>
              </a:lnSpc>
              <a:spcBef>
                <a:spcPts val="0"/>
              </a:spcBef>
              <a:spcAft>
                <a:spcPts val="0"/>
              </a:spcAft>
              <a:buSzPts val="2400"/>
              <a:buFont typeface="Arial"/>
              <a:buNone/>
            </a:pPr>
            <a:r>
              <a:t/>
            </a:r>
            <a:endParaRPr/>
          </a:p>
          <a:p>
            <a:pPr indent="-190500" lvl="0" marL="342900" rtl="0" algn="l">
              <a:lnSpc>
                <a:spcPct val="90000"/>
              </a:lnSpc>
              <a:spcBef>
                <a:spcPts val="1000"/>
              </a:spcBef>
              <a:spcAft>
                <a:spcPts val="0"/>
              </a:spcAft>
              <a:buSzPts val="2400"/>
              <a:buFont typeface="Arial"/>
              <a:buNone/>
            </a:pPr>
            <a:r>
              <a:t/>
            </a:r>
            <a:endParaRPr/>
          </a:p>
          <a:p>
            <a:pPr indent="0" lvl="0" marL="0" rtl="0" algn="l">
              <a:lnSpc>
                <a:spcPct val="90000"/>
              </a:lnSpc>
              <a:spcBef>
                <a:spcPts val="1000"/>
              </a:spcBef>
              <a:spcAft>
                <a:spcPts val="0"/>
              </a:spcAft>
              <a:buSzPts val="2400"/>
              <a:buNone/>
            </a:pPr>
            <a:r>
              <a:t/>
            </a:r>
            <a:endParaRPr/>
          </a:p>
        </p:txBody>
      </p:sp>
      <p:sp>
        <p:nvSpPr>
          <p:cNvPr id="138" name="Google Shape;138;p9"/>
          <p:cNvSpPr txBox="1"/>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4</a:t>
            </a:r>
            <a:endParaRPr b="0" i="0" sz="3200" u="none" cap="none" strike="noStrike">
              <a:solidFill>
                <a:srgbClr val="EFBC53"/>
              </a:solidFill>
              <a:latin typeface="Arial"/>
              <a:ea typeface="Arial"/>
              <a:cs typeface="Arial"/>
              <a:sym typeface="Arial"/>
            </a:endParaRPr>
          </a:p>
        </p:txBody>
      </p:sp>
      <p:sp>
        <p:nvSpPr>
          <p:cNvPr id="139" name="Google Shape;139;p9"/>
          <p:cNvSpPr txBox="1"/>
          <p:nvPr/>
        </p:nvSpPr>
        <p:spPr>
          <a:xfrm>
            <a:off x="990600" y="2105379"/>
            <a:ext cx="10515600" cy="4223987"/>
          </a:xfrm>
          <a:prstGeom prst="rect">
            <a:avLst/>
          </a:prstGeom>
          <a:noFill/>
          <a:ln>
            <a:noFill/>
          </a:ln>
        </p:spPr>
        <p:txBody>
          <a:bodyPr anchorCtr="0" anchor="t" bIns="45700" lIns="91425" spcFirstLastPara="1" rIns="91425" wrap="square" tIns="45700">
            <a:normAutofit/>
          </a:bodyPr>
          <a:lstStyle/>
          <a:p>
            <a:pPr indent="-342900" lvl="0" marL="342900" marR="0" rtl="0" algn="l">
              <a:lnSpc>
                <a:spcPct val="90000"/>
              </a:lnSpc>
              <a:spcBef>
                <a:spcPts val="0"/>
              </a:spcBef>
              <a:spcAft>
                <a:spcPts val="0"/>
              </a:spcAft>
              <a:buClr>
                <a:schemeClr val="accent1"/>
              </a:buClr>
              <a:buSzPts val="2400"/>
              <a:buChar char="•"/>
            </a:pPr>
            <a:r>
              <a:rPr i="0" lang="de-CH" sz="2400" u="none" cap="none" strike="noStrike">
                <a:solidFill>
                  <a:schemeClr val="dk1"/>
                </a:solidFill>
              </a:rPr>
              <a:t>Digital Public Goods Alliance (2021) Available from: </a:t>
            </a:r>
            <a:r>
              <a:rPr i="0" lang="de-CH" sz="2400" u="sng" cap="none" strike="noStrike">
                <a:solidFill>
                  <a:schemeClr val="dk1"/>
                </a:solidFill>
                <a:hlinkClick r:id="rId3">
                  <a:extLst>
                    <a:ext uri="{A12FA001-AC4F-418D-AE19-62706E023703}">
                      <ahyp:hlinkClr val="tx"/>
                    </a:ext>
                  </a:extLst>
                </a:hlinkClick>
              </a:rPr>
              <a:t>https://digitalpublicgoods.net/</a:t>
            </a:r>
            <a:endParaRPr i="0" sz="2400" u="none" cap="none" strike="noStrike">
              <a:solidFill>
                <a:schemeClr val="dk1"/>
              </a:solidFill>
            </a:endParaRPr>
          </a:p>
          <a:p>
            <a:pPr indent="-342900" lvl="0" marL="342900" marR="0" rtl="0" algn="l">
              <a:lnSpc>
                <a:spcPct val="90000"/>
              </a:lnSpc>
              <a:spcBef>
                <a:spcPts val="0"/>
              </a:spcBef>
              <a:spcAft>
                <a:spcPts val="0"/>
              </a:spcAft>
              <a:buClr>
                <a:schemeClr val="accent1"/>
              </a:buClr>
              <a:buSzPts val="2400"/>
              <a:buChar char="•"/>
            </a:pPr>
            <a:r>
              <a:rPr i="0" lang="de-CH" sz="2400" u="none" cap="none" strike="noStrike">
                <a:solidFill>
                  <a:schemeClr val="dk1"/>
                </a:solidFill>
              </a:rPr>
              <a:t>Digital Investment Principles – The Principles of Donor Alignment for Digital Health (2018) Available from:  </a:t>
            </a:r>
            <a:r>
              <a:rPr i="0" lang="de-CH" sz="2400" u="sng" cap="none" strike="noStrike">
                <a:solidFill>
                  <a:schemeClr val="dk1"/>
                </a:solidFill>
                <a:hlinkClick r:id="rId4">
                  <a:extLst>
                    <a:ext uri="{A12FA001-AC4F-418D-AE19-62706E023703}">
                      <ahyp:hlinkClr val="tx"/>
                    </a:ext>
                  </a:extLst>
                </a:hlinkClick>
              </a:rPr>
              <a:t>https://digitalinvestmentprinciples.org/</a:t>
            </a:r>
            <a:r>
              <a:rPr i="0" lang="de-CH" sz="2400" u="none" cap="none" strike="noStrike">
                <a:solidFill>
                  <a:schemeClr val="dk1"/>
                </a:solidFill>
              </a:rPr>
              <a:t> </a:t>
            </a:r>
            <a:endParaRPr i="0" sz="2400" u="none" cap="none" strike="noStrike">
              <a:solidFill>
                <a:schemeClr val="dk1"/>
              </a:solidFill>
            </a:endParaRPr>
          </a:p>
          <a:p>
            <a:pPr indent="-342900" lvl="0" marL="342900" marR="0" rtl="0" algn="l">
              <a:lnSpc>
                <a:spcPct val="90000"/>
              </a:lnSpc>
              <a:spcBef>
                <a:spcPts val="0"/>
              </a:spcBef>
              <a:spcAft>
                <a:spcPts val="0"/>
              </a:spcAft>
              <a:buClr>
                <a:schemeClr val="accent1"/>
              </a:buClr>
              <a:buSzPts val="2400"/>
              <a:buChar char="•"/>
            </a:pPr>
            <a:r>
              <a:rPr i="0" lang="de-CH" sz="2400" u="none" cap="none" strike="noStrike">
                <a:solidFill>
                  <a:schemeClr val="dk1"/>
                </a:solidFill>
              </a:rPr>
              <a:t>Global Goods Maturity Model (2021) Available from: </a:t>
            </a:r>
            <a:r>
              <a:rPr i="0" lang="de-CH" sz="2400" u="sng" cap="none" strike="noStrike">
                <a:solidFill>
                  <a:schemeClr val="dk1"/>
                </a:solidFill>
                <a:hlinkClick r:id="rId5">
                  <a:extLst>
                    <a:ext uri="{A12FA001-AC4F-418D-AE19-62706E023703}">
                      <ahyp:hlinkClr val="tx"/>
                    </a:ext>
                  </a:extLst>
                </a:hlinkClick>
              </a:rPr>
              <a:t>https://wiki.digitalsquare.io/index.php/Global_Goods_Maturity</a:t>
            </a:r>
            <a:endParaRPr i="0" sz="2400" u="none" cap="none" strike="noStrike">
              <a:solidFill>
                <a:schemeClr val="dk1"/>
              </a:solidFill>
            </a:endParaRPr>
          </a:p>
          <a:p>
            <a:pPr indent="-342900" lvl="0" marL="342900" marR="0" rtl="0" algn="l">
              <a:lnSpc>
                <a:spcPct val="90000"/>
              </a:lnSpc>
              <a:spcBef>
                <a:spcPts val="0"/>
              </a:spcBef>
              <a:spcAft>
                <a:spcPts val="0"/>
              </a:spcAft>
              <a:buClr>
                <a:schemeClr val="accent1"/>
              </a:buClr>
              <a:buSzPts val="2400"/>
              <a:buChar char="•"/>
            </a:pPr>
            <a:r>
              <a:rPr i="0" lang="de-CH" sz="2400" u="none" cap="none" strike="noStrike">
                <a:solidFill>
                  <a:schemeClr val="dk1"/>
                </a:solidFill>
              </a:rPr>
              <a:t>openIMIS (2021) Available from: </a:t>
            </a:r>
            <a:r>
              <a:rPr i="0" lang="de-CH" sz="2400" u="sng" cap="none" strike="noStrike">
                <a:solidFill>
                  <a:schemeClr val="dk1"/>
                </a:solidFill>
                <a:hlinkClick r:id="rId6">
                  <a:extLst>
                    <a:ext uri="{A12FA001-AC4F-418D-AE19-62706E023703}">
                      <ahyp:hlinkClr val="tx"/>
                    </a:ext>
                  </a:extLst>
                </a:hlinkClick>
              </a:rPr>
              <a:t>https://openimis.org/</a:t>
            </a:r>
            <a:r>
              <a:rPr i="0" lang="de-CH" sz="2400" u="none" cap="none" strike="noStrike">
                <a:solidFill>
                  <a:schemeClr val="dk1"/>
                </a:solidFill>
              </a:rPr>
              <a:t> </a:t>
            </a:r>
            <a:endParaRPr i="0" sz="2400" u="none" cap="none" strike="noStrike">
              <a:solidFill>
                <a:schemeClr val="dk1"/>
              </a:solidFill>
            </a:endParaRPr>
          </a:p>
          <a:p>
            <a:pPr indent="0" lvl="0" marL="457200" marR="0" rtl="0" algn="l">
              <a:lnSpc>
                <a:spcPct val="90000"/>
              </a:lnSpc>
              <a:spcBef>
                <a:spcPts val="1000"/>
              </a:spcBef>
              <a:spcAft>
                <a:spcPts val="0"/>
              </a:spcAft>
              <a:buClr>
                <a:schemeClr val="accent1"/>
              </a:buClr>
              <a:buSzPts val="1800"/>
              <a:buFont typeface="Arial"/>
              <a:buNone/>
            </a:pPr>
            <a:r>
              <a:t/>
            </a:r>
            <a:endParaRPr i="0" sz="2400" u="none" cap="none" strike="noStrike">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0"/>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latin typeface="Arial"/>
                <a:ea typeface="Arial"/>
                <a:cs typeface="Arial"/>
                <a:sym typeface="Arial"/>
              </a:rPr>
              <a:t>Credits </a:t>
            </a:r>
            <a:endParaRPr>
              <a:latin typeface="Arial"/>
              <a:ea typeface="Arial"/>
              <a:cs typeface="Arial"/>
              <a:sym typeface="Arial"/>
            </a:endParaRPr>
          </a:p>
        </p:txBody>
      </p:sp>
      <p:sp>
        <p:nvSpPr>
          <p:cNvPr id="146" name="Google Shape;146;p20"/>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de-CH">
                <a:latin typeface="Arial"/>
                <a:ea typeface="Arial"/>
                <a:cs typeface="Arial"/>
                <a:sym typeface="Arial"/>
              </a:rPr>
              <a:t>The development of this e-learning course was supported by: </a:t>
            </a:r>
            <a:endParaRPr>
              <a:latin typeface="Arial"/>
              <a:ea typeface="Arial"/>
              <a:cs typeface="Arial"/>
              <a:sym typeface="Arial"/>
            </a:endParaRPr>
          </a:p>
          <a:p>
            <a:pPr indent="0" lvl="0" marL="0" rtl="0" algn="l">
              <a:lnSpc>
                <a:spcPct val="90000"/>
              </a:lnSpc>
              <a:spcBef>
                <a:spcPts val="0"/>
              </a:spcBef>
              <a:spcAft>
                <a:spcPts val="0"/>
              </a:spcAft>
              <a:buSzPts val="2400"/>
              <a:buNone/>
            </a:pPr>
            <a:r>
              <a:t/>
            </a:r>
            <a:endParaRPr/>
          </a:p>
        </p:txBody>
      </p:sp>
      <p:pic>
        <p:nvPicPr>
          <p:cNvPr id="147" name="Google Shape;147;p20"/>
          <p:cNvPicPr preferRelativeResize="0"/>
          <p:nvPr/>
        </p:nvPicPr>
        <p:blipFill rotWithShape="1">
          <a:blip r:embed="rId3">
            <a:alphaModFix/>
          </a:blip>
          <a:srcRect b="53623" l="0" r="0" t="0"/>
          <a:stretch/>
        </p:blipFill>
        <p:spPr>
          <a:xfrm>
            <a:off x="1191147" y="3300565"/>
            <a:ext cx="2162175" cy="609600"/>
          </a:xfrm>
          <a:prstGeom prst="rect">
            <a:avLst/>
          </a:prstGeom>
          <a:noFill/>
          <a:ln>
            <a:noFill/>
          </a:ln>
        </p:spPr>
      </p:pic>
      <p:pic>
        <p:nvPicPr>
          <p:cNvPr id="148" name="Google Shape;148;p20"/>
          <p:cNvPicPr preferRelativeResize="0"/>
          <p:nvPr/>
        </p:nvPicPr>
        <p:blipFill rotWithShape="1">
          <a:blip r:embed="rId4">
            <a:alphaModFix/>
          </a:blip>
          <a:srcRect b="0" l="0" r="0" t="0"/>
          <a:stretch/>
        </p:blipFill>
        <p:spPr>
          <a:xfrm>
            <a:off x="6496092" y="3300565"/>
            <a:ext cx="3218718" cy="836866"/>
          </a:xfrm>
          <a:prstGeom prst="rect">
            <a:avLst/>
          </a:prstGeom>
          <a:noFill/>
          <a:ln>
            <a:noFill/>
          </a:ln>
        </p:spPr>
      </p:pic>
      <p:pic>
        <p:nvPicPr>
          <p:cNvPr id="149" name="Google Shape;149;p20"/>
          <p:cNvPicPr preferRelativeResize="0"/>
          <p:nvPr/>
        </p:nvPicPr>
        <p:blipFill rotWithShape="1">
          <a:blip r:embed="rId5">
            <a:alphaModFix/>
          </a:blip>
          <a:srcRect b="0" l="0" r="0" t="0"/>
          <a:stretch/>
        </p:blipFill>
        <p:spPr>
          <a:xfrm>
            <a:off x="3980970" y="3128064"/>
            <a:ext cx="1980950" cy="1109332"/>
          </a:xfrm>
          <a:prstGeom prst="rect">
            <a:avLst/>
          </a:prstGeom>
          <a:noFill/>
          <a:ln>
            <a:noFill/>
          </a:ln>
        </p:spPr>
      </p:pic>
      <p:pic>
        <p:nvPicPr>
          <p:cNvPr id="150" name="Google Shape;150;p20"/>
          <p:cNvPicPr preferRelativeResize="0"/>
          <p:nvPr/>
        </p:nvPicPr>
        <p:blipFill rotWithShape="1">
          <a:blip r:embed="rId6">
            <a:alphaModFix/>
          </a:blip>
          <a:srcRect b="0" l="0" r="0" t="0"/>
          <a:stretch/>
        </p:blipFill>
        <p:spPr>
          <a:xfrm>
            <a:off x="6848668" y="4642675"/>
            <a:ext cx="2785867" cy="1189090"/>
          </a:xfrm>
          <a:prstGeom prst="rect">
            <a:avLst/>
          </a:prstGeom>
          <a:noFill/>
          <a:ln>
            <a:noFill/>
          </a:ln>
        </p:spPr>
      </p:pic>
      <p:pic>
        <p:nvPicPr>
          <p:cNvPr id="151" name="Google Shape;151;p20"/>
          <p:cNvPicPr preferRelativeResize="0"/>
          <p:nvPr/>
        </p:nvPicPr>
        <p:blipFill rotWithShape="1">
          <a:blip r:embed="rId7">
            <a:alphaModFix/>
          </a:blip>
          <a:srcRect b="0" l="0" r="0" t="0"/>
          <a:stretch/>
        </p:blipFill>
        <p:spPr>
          <a:xfrm>
            <a:off x="3885096" y="4755417"/>
            <a:ext cx="2431797" cy="828612"/>
          </a:xfrm>
          <a:prstGeom prst="rect">
            <a:avLst/>
          </a:prstGeom>
          <a:noFill/>
          <a:ln>
            <a:noFill/>
          </a:ln>
        </p:spPr>
      </p:pic>
      <p:pic>
        <p:nvPicPr>
          <p:cNvPr id="152" name="Google Shape;152;p20"/>
          <p:cNvPicPr preferRelativeResize="0"/>
          <p:nvPr/>
        </p:nvPicPr>
        <p:blipFill rotWithShape="1">
          <a:blip r:embed="rId8">
            <a:alphaModFix/>
          </a:blip>
          <a:srcRect b="0" l="0" r="0" t="0"/>
          <a:stretch/>
        </p:blipFill>
        <p:spPr>
          <a:xfrm>
            <a:off x="838200" y="5050989"/>
            <a:ext cx="2515122" cy="5330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p:nvPr/>
        </p:nvSpPr>
        <p:spPr>
          <a:xfrm>
            <a:off x="0" y="0"/>
            <a:ext cx="12192000" cy="6858000"/>
          </a:xfrm>
          <a:prstGeom prst="rect">
            <a:avLst/>
          </a:prstGeom>
          <a:solidFill>
            <a:schemeClr val="accent1">
              <a:alpha val="33333"/>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68" name="Google Shape;68;p2"/>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Poppins SemiBold"/>
              <a:buNone/>
            </a:pPr>
            <a:r>
              <a:rPr lang="de-CH">
                <a:solidFill>
                  <a:schemeClr val="lt1"/>
                </a:solidFill>
                <a:latin typeface="Arial"/>
                <a:ea typeface="Arial"/>
                <a:cs typeface="Arial"/>
                <a:sym typeface="Arial"/>
              </a:rPr>
              <a:t>Overview</a:t>
            </a:r>
            <a:endParaRPr>
              <a:solidFill>
                <a:schemeClr val="lt1"/>
              </a:solidFill>
              <a:latin typeface="Arial"/>
              <a:ea typeface="Arial"/>
              <a:cs typeface="Arial"/>
              <a:sym typeface="Arial"/>
            </a:endParaRPr>
          </a:p>
        </p:txBody>
      </p:sp>
      <p:sp>
        <p:nvSpPr>
          <p:cNvPr id="69" name="Google Shape;69;p2"/>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b="1" lang="de-CH">
                <a:latin typeface="Arial"/>
                <a:ea typeface="Arial"/>
                <a:cs typeface="Arial"/>
                <a:sym typeface="Arial"/>
              </a:rPr>
              <a:t>Learning objectives:</a:t>
            </a:r>
            <a:endParaRPr>
              <a:latin typeface="Arial"/>
              <a:ea typeface="Arial"/>
              <a:cs typeface="Arial"/>
              <a:sym typeface="Arial"/>
            </a:endParaRPr>
          </a:p>
          <a:p>
            <a:pPr indent="0" lvl="0" marL="0" rtl="0" algn="l">
              <a:lnSpc>
                <a:spcPct val="90000"/>
              </a:lnSpc>
              <a:spcBef>
                <a:spcPts val="1000"/>
              </a:spcBef>
              <a:spcAft>
                <a:spcPts val="0"/>
              </a:spcAft>
              <a:buSzPts val="2400"/>
              <a:buNone/>
            </a:pPr>
            <a:r>
              <a:t/>
            </a:r>
            <a:endParaRPr>
              <a:latin typeface="Arial"/>
              <a:ea typeface="Arial"/>
              <a:cs typeface="Arial"/>
              <a:sym typeface="Arial"/>
            </a:endParaRPr>
          </a:p>
          <a:p>
            <a:pPr indent="-342900" lvl="0" marL="342900" rtl="0" algn="l">
              <a:lnSpc>
                <a:spcPct val="90000"/>
              </a:lnSpc>
              <a:spcBef>
                <a:spcPts val="1000"/>
              </a:spcBef>
              <a:spcAft>
                <a:spcPts val="0"/>
              </a:spcAft>
              <a:buSzPts val="2400"/>
              <a:buChar char="●"/>
            </a:pPr>
            <a:r>
              <a:rPr lang="de-CH">
                <a:solidFill>
                  <a:schemeClr val="accent1"/>
                </a:solidFill>
                <a:latin typeface="Arial"/>
                <a:ea typeface="Arial"/>
                <a:cs typeface="Arial"/>
                <a:sym typeface="Arial"/>
              </a:rPr>
              <a:t>Discover how the openIMIS Community can support new implementation teams and how learning from local implementations benefit the global product and community</a:t>
            </a:r>
            <a:endParaRPr>
              <a:latin typeface="Arial"/>
              <a:ea typeface="Arial"/>
              <a:cs typeface="Arial"/>
              <a:sym typeface="Arial"/>
            </a:endParaRPr>
          </a:p>
          <a:p>
            <a:pPr indent="-342900" lvl="0" marL="342900" rtl="0" algn="l">
              <a:lnSpc>
                <a:spcPct val="90000"/>
              </a:lnSpc>
              <a:spcBef>
                <a:spcPts val="1000"/>
              </a:spcBef>
              <a:spcAft>
                <a:spcPts val="0"/>
              </a:spcAft>
              <a:buSzPts val="2400"/>
              <a:buChar char="●"/>
            </a:pPr>
            <a:r>
              <a:rPr lang="de-CH">
                <a:solidFill>
                  <a:schemeClr val="accent1"/>
                </a:solidFill>
                <a:latin typeface="Arial"/>
                <a:ea typeface="Arial"/>
                <a:cs typeface="Arial"/>
                <a:sym typeface="Arial"/>
              </a:rPr>
              <a:t>Appraise the value of being par of the openIMIS community </a:t>
            </a:r>
            <a:endParaRPr>
              <a:latin typeface="Arial"/>
              <a:ea typeface="Arial"/>
              <a:cs typeface="Arial"/>
              <a:sym typeface="Arial"/>
            </a:endParaRPr>
          </a:p>
          <a:p>
            <a:pPr indent="0" lvl="0" marL="0" rtl="0" algn="l">
              <a:lnSpc>
                <a:spcPct val="90000"/>
              </a:lnSpc>
              <a:spcBef>
                <a:spcPts val="1000"/>
              </a:spcBef>
              <a:spcAft>
                <a:spcPts val="0"/>
              </a:spcAft>
              <a:buSzPts val="2400"/>
              <a:buNone/>
            </a:pPr>
            <a:r>
              <a:rPr lang="de-CH">
                <a:latin typeface="Arial"/>
                <a:ea typeface="Arial"/>
                <a:cs typeface="Arial"/>
                <a:sym typeface="Arial"/>
              </a:rPr>
              <a:t>Duration: approx. 30min </a:t>
            </a:r>
            <a:endParaRPr>
              <a:latin typeface="Arial"/>
              <a:ea typeface="Arial"/>
              <a:cs typeface="Arial"/>
              <a:sym typeface="Arial"/>
            </a:endParaRPr>
          </a:p>
          <a:p>
            <a:pPr indent="0" lvl="0" marL="0" rtl="0" algn="l">
              <a:lnSpc>
                <a:spcPct val="90000"/>
              </a:lnSpc>
              <a:spcBef>
                <a:spcPts val="1000"/>
              </a:spcBef>
              <a:spcAft>
                <a:spcPts val="0"/>
              </a:spcAft>
              <a:buSzPts val="2400"/>
              <a:buNone/>
            </a:pPr>
            <a:r>
              <a:t/>
            </a:r>
            <a:endParaRPr/>
          </a:p>
        </p:txBody>
      </p:sp>
      <p:sp>
        <p:nvSpPr>
          <p:cNvPr id="70" name="Google Shape;70;p2"/>
          <p:cNvSpPr txBox="1"/>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4</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9"/>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77" name="Google Shape;77;p19"/>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Poppins SemiBold"/>
              <a:buNone/>
            </a:pPr>
            <a:r>
              <a:rPr lang="de-CH">
                <a:solidFill>
                  <a:schemeClr val="lt1"/>
                </a:solidFill>
                <a:latin typeface="Arial"/>
                <a:ea typeface="Arial"/>
                <a:cs typeface="Arial"/>
                <a:sym typeface="Arial"/>
              </a:rPr>
              <a:t>Agenda</a:t>
            </a:r>
            <a:endParaRPr>
              <a:solidFill>
                <a:schemeClr val="lt1"/>
              </a:solidFill>
              <a:latin typeface="Arial"/>
              <a:ea typeface="Arial"/>
              <a:cs typeface="Arial"/>
              <a:sym typeface="Arial"/>
            </a:endParaRPr>
          </a:p>
        </p:txBody>
      </p:sp>
      <p:sp>
        <p:nvSpPr>
          <p:cNvPr id="78" name="Google Shape;78;p19"/>
          <p:cNvSpPr txBox="1"/>
          <p:nvPr>
            <p:ph idx="1" type="body"/>
          </p:nvPr>
        </p:nvSpPr>
        <p:spPr>
          <a:xfrm>
            <a:off x="838200" y="2251874"/>
            <a:ext cx="10515600" cy="3925200"/>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1000"/>
              </a:spcBef>
              <a:spcAft>
                <a:spcPts val="0"/>
              </a:spcAft>
              <a:buSzPts val="2400"/>
              <a:buAutoNum type="arabicPeriod"/>
            </a:pPr>
            <a:r>
              <a:rPr lang="de-CH">
                <a:solidFill>
                  <a:schemeClr val="accent1"/>
                </a:solidFill>
                <a:latin typeface="Arial"/>
                <a:ea typeface="Arial"/>
                <a:cs typeface="Arial"/>
                <a:sym typeface="Arial"/>
              </a:rPr>
              <a:t>Digital public goods</a:t>
            </a:r>
            <a:endParaRPr>
              <a:solidFill>
                <a:schemeClr val="accent1"/>
              </a:solidFill>
              <a:latin typeface="Arial"/>
              <a:ea typeface="Arial"/>
              <a:cs typeface="Arial"/>
              <a:sym typeface="Arial"/>
            </a:endParaRPr>
          </a:p>
          <a:p>
            <a:pPr indent="-457200" lvl="0" marL="457200" rtl="0" algn="l">
              <a:lnSpc>
                <a:spcPct val="90000"/>
              </a:lnSpc>
              <a:spcBef>
                <a:spcPts val="1000"/>
              </a:spcBef>
              <a:spcAft>
                <a:spcPts val="0"/>
              </a:spcAft>
              <a:buSzPts val="2400"/>
              <a:buAutoNum type="arabicPeriod"/>
            </a:pPr>
            <a:r>
              <a:rPr lang="de-CH">
                <a:solidFill>
                  <a:schemeClr val="accent1"/>
                </a:solidFill>
                <a:latin typeface="Arial"/>
                <a:ea typeface="Arial"/>
                <a:cs typeface="Arial"/>
                <a:sym typeface="Arial"/>
              </a:rPr>
              <a:t>Sustainability of openIMIS</a:t>
            </a:r>
            <a:endParaRPr>
              <a:latin typeface="Arial"/>
              <a:ea typeface="Arial"/>
              <a:cs typeface="Arial"/>
              <a:sym typeface="Arial"/>
            </a:endParaRPr>
          </a:p>
          <a:p>
            <a:pPr indent="-457200" lvl="0" marL="457200" rtl="0" algn="l">
              <a:lnSpc>
                <a:spcPct val="90000"/>
              </a:lnSpc>
              <a:spcBef>
                <a:spcPts val="1000"/>
              </a:spcBef>
              <a:spcAft>
                <a:spcPts val="0"/>
              </a:spcAft>
              <a:buSzPts val="2400"/>
              <a:buAutoNum type="arabicPeriod"/>
            </a:pPr>
            <a:r>
              <a:rPr lang="de-CH">
                <a:solidFill>
                  <a:schemeClr val="accent1"/>
                </a:solidFill>
                <a:latin typeface="Arial"/>
                <a:ea typeface="Arial"/>
                <a:cs typeface="Arial"/>
                <a:sym typeface="Arial"/>
              </a:rPr>
              <a:t>The openIMIS Community</a:t>
            </a:r>
            <a:endParaRPr>
              <a:latin typeface="Arial"/>
              <a:ea typeface="Arial"/>
              <a:cs typeface="Arial"/>
              <a:sym typeface="Arial"/>
            </a:endParaRPr>
          </a:p>
          <a:p>
            <a:pPr indent="-457200" lvl="0" marL="457200" rtl="0" algn="l">
              <a:lnSpc>
                <a:spcPct val="90000"/>
              </a:lnSpc>
              <a:spcBef>
                <a:spcPts val="1000"/>
              </a:spcBef>
              <a:spcAft>
                <a:spcPts val="0"/>
              </a:spcAft>
              <a:buSzPts val="2400"/>
              <a:buAutoNum type="arabicPeriod"/>
            </a:pPr>
            <a:r>
              <a:rPr lang="de-CH">
                <a:solidFill>
                  <a:schemeClr val="accent1"/>
                </a:solidFill>
                <a:latin typeface="Arial"/>
                <a:ea typeface="Arial"/>
                <a:cs typeface="Arial"/>
                <a:sym typeface="Arial"/>
              </a:rPr>
              <a:t>Example of events</a:t>
            </a:r>
            <a:endParaRPr>
              <a:solidFill>
                <a:schemeClr val="accent1"/>
              </a:solidFill>
              <a:latin typeface="Arial"/>
              <a:ea typeface="Arial"/>
              <a:cs typeface="Arial"/>
              <a:sym typeface="Arial"/>
            </a:endParaRPr>
          </a:p>
          <a:p>
            <a:pPr indent="-304800" lvl="0" marL="457200" rtl="0" algn="l">
              <a:lnSpc>
                <a:spcPct val="90000"/>
              </a:lnSpc>
              <a:spcBef>
                <a:spcPts val="1000"/>
              </a:spcBef>
              <a:spcAft>
                <a:spcPts val="0"/>
              </a:spcAft>
              <a:buSzPts val="2400"/>
              <a:buFont typeface="Arial"/>
              <a:buNone/>
            </a:pPr>
            <a:r>
              <a:t/>
            </a:r>
            <a:endParaRPr b="1">
              <a:solidFill>
                <a:schemeClr val="accent1"/>
              </a:solidFill>
            </a:endParaRPr>
          </a:p>
          <a:p>
            <a:pPr indent="-304800" lvl="0" marL="457200" rtl="0" algn="l">
              <a:lnSpc>
                <a:spcPct val="90000"/>
              </a:lnSpc>
              <a:spcBef>
                <a:spcPts val="1000"/>
              </a:spcBef>
              <a:spcAft>
                <a:spcPts val="0"/>
              </a:spcAft>
              <a:buSzPts val="2400"/>
              <a:buFont typeface="Arial"/>
              <a:buNone/>
            </a:pPr>
            <a:r>
              <a:t/>
            </a:r>
            <a:endParaRPr b="1">
              <a:solidFill>
                <a:schemeClr val="accent1"/>
              </a:solidFill>
            </a:endParaRPr>
          </a:p>
        </p:txBody>
      </p:sp>
      <p:sp>
        <p:nvSpPr>
          <p:cNvPr id="79" name="Google Shape;79;p19"/>
          <p:cNvSpPr txBox="1"/>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4</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3"/>
          <p:cNvSpPr txBox="1"/>
          <p:nvPr>
            <p:ph type="title"/>
          </p:nvPr>
        </p:nvSpPr>
        <p:spPr>
          <a:xfrm>
            <a:off x="838200" y="1089500"/>
            <a:ext cx="11353800" cy="940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Poppins SemiBold"/>
              <a:buNone/>
            </a:pPr>
            <a:r>
              <a:rPr lang="de-CH">
                <a:latin typeface="Arial"/>
                <a:ea typeface="Arial"/>
                <a:cs typeface="Arial"/>
                <a:sym typeface="Arial"/>
              </a:rPr>
              <a:t>Digital public good in health and social protection</a:t>
            </a:r>
            <a:endParaRPr>
              <a:latin typeface="Arial"/>
              <a:ea typeface="Arial"/>
              <a:cs typeface="Arial"/>
              <a:sym typeface="Arial"/>
            </a:endParaRPr>
          </a:p>
        </p:txBody>
      </p:sp>
      <p:sp>
        <p:nvSpPr>
          <p:cNvPr id="85" name="Google Shape;85;p3"/>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t/>
            </a:r>
            <a:endParaRPr/>
          </a:p>
        </p:txBody>
      </p:sp>
      <p:pic>
        <p:nvPicPr>
          <p:cNvPr id="86" name="Google Shape;86;p3"/>
          <p:cNvPicPr preferRelativeResize="0"/>
          <p:nvPr/>
        </p:nvPicPr>
        <p:blipFill rotWithShape="1">
          <a:blip r:embed="rId3">
            <a:alphaModFix/>
          </a:blip>
          <a:srcRect b="0" l="0" r="0" t="0"/>
          <a:stretch/>
        </p:blipFill>
        <p:spPr>
          <a:xfrm>
            <a:off x="838200" y="2164475"/>
            <a:ext cx="5014651" cy="1058775"/>
          </a:xfrm>
          <a:prstGeom prst="rect">
            <a:avLst/>
          </a:prstGeom>
          <a:noFill/>
          <a:ln>
            <a:noFill/>
          </a:ln>
        </p:spPr>
      </p:pic>
      <p:pic>
        <p:nvPicPr>
          <p:cNvPr id="87" name="Google Shape;87;p3"/>
          <p:cNvPicPr preferRelativeResize="0"/>
          <p:nvPr/>
        </p:nvPicPr>
        <p:blipFill rotWithShape="1">
          <a:blip r:embed="rId4">
            <a:alphaModFix/>
          </a:blip>
          <a:srcRect b="0" l="0" r="0" t="0"/>
          <a:stretch/>
        </p:blipFill>
        <p:spPr>
          <a:xfrm>
            <a:off x="838204" y="4320550"/>
            <a:ext cx="3700625" cy="1856425"/>
          </a:xfrm>
          <a:prstGeom prst="rect">
            <a:avLst/>
          </a:prstGeom>
          <a:noFill/>
          <a:ln>
            <a:noFill/>
          </a:ln>
        </p:spPr>
      </p:pic>
      <p:pic>
        <p:nvPicPr>
          <p:cNvPr id="88" name="Google Shape;88;p3"/>
          <p:cNvPicPr preferRelativeResize="0"/>
          <p:nvPr/>
        </p:nvPicPr>
        <p:blipFill rotWithShape="1">
          <a:blip r:embed="rId5">
            <a:alphaModFix/>
          </a:blip>
          <a:srcRect b="0" l="0" r="0" t="0"/>
          <a:stretch/>
        </p:blipFill>
        <p:spPr>
          <a:xfrm>
            <a:off x="6186750" y="2164475"/>
            <a:ext cx="5014650" cy="377353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e40ad5cbb6_0_0"/>
          <p:cNvSpPr txBox="1"/>
          <p:nvPr>
            <p:ph type="title"/>
          </p:nvPr>
        </p:nvSpPr>
        <p:spPr>
          <a:xfrm>
            <a:off x="838200" y="11322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de-CH">
                <a:latin typeface="Arial"/>
                <a:ea typeface="Arial"/>
                <a:cs typeface="Arial"/>
                <a:sym typeface="Arial"/>
              </a:rPr>
              <a:t>Global good maturity </a:t>
            </a:r>
            <a:endParaRPr>
              <a:latin typeface="Arial"/>
              <a:ea typeface="Arial"/>
              <a:cs typeface="Arial"/>
              <a:sym typeface="Arial"/>
            </a:endParaRPr>
          </a:p>
        </p:txBody>
      </p:sp>
      <p:pic>
        <p:nvPicPr>
          <p:cNvPr id="95" name="Google Shape;95;ge40ad5cbb6_0_0"/>
          <p:cNvPicPr preferRelativeResize="0"/>
          <p:nvPr/>
        </p:nvPicPr>
        <p:blipFill rotWithShape="1">
          <a:blip r:embed="rId3">
            <a:alphaModFix/>
          </a:blip>
          <a:srcRect b="0" l="0" r="0" t="0"/>
          <a:stretch/>
        </p:blipFill>
        <p:spPr>
          <a:xfrm>
            <a:off x="7848600" y="4074238"/>
            <a:ext cx="1895475" cy="361950"/>
          </a:xfrm>
          <a:prstGeom prst="rect">
            <a:avLst/>
          </a:prstGeom>
          <a:noFill/>
          <a:ln>
            <a:noFill/>
          </a:ln>
        </p:spPr>
      </p:pic>
      <p:pic>
        <p:nvPicPr>
          <p:cNvPr id="96" name="Google Shape;96;ge40ad5cbb6_0_0"/>
          <p:cNvPicPr preferRelativeResize="0"/>
          <p:nvPr/>
        </p:nvPicPr>
        <p:blipFill rotWithShape="1">
          <a:blip r:embed="rId4">
            <a:alphaModFix/>
          </a:blip>
          <a:srcRect b="0" l="0" r="0" t="0"/>
          <a:stretch/>
        </p:blipFill>
        <p:spPr>
          <a:xfrm>
            <a:off x="1524571" y="1877458"/>
            <a:ext cx="9142857" cy="511746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4"/>
          <p:cNvPicPr preferRelativeResize="0"/>
          <p:nvPr/>
        </p:nvPicPr>
        <p:blipFill rotWithShape="1">
          <a:blip r:embed="rId3">
            <a:alphaModFix/>
          </a:blip>
          <a:srcRect b="0" l="0" r="0" t="0"/>
          <a:stretch/>
        </p:blipFill>
        <p:spPr>
          <a:xfrm>
            <a:off x="2926702" y="0"/>
            <a:ext cx="10300996" cy="6858000"/>
          </a:xfrm>
          <a:prstGeom prst="rect">
            <a:avLst/>
          </a:prstGeom>
          <a:noFill/>
          <a:ln>
            <a:noFill/>
          </a:ln>
        </p:spPr>
      </p:pic>
      <p:sp>
        <p:nvSpPr>
          <p:cNvPr id="102" name="Google Shape;102;p4"/>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Poppins SemiBold"/>
              <a:buNone/>
            </a:pPr>
            <a:r>
              <a:rPr lang="de-CH"/>
              <a:t>Sustain</a:t>
            </a:r>
            <a:r>
              <a:rPr lang="de-CH">
                <a:solidFill>
                  <a:schemeClr val="accent3"/>
                </a:solidFill>
              </a:rPr>
              <a:t>ability</a:t>
            </a:r>
            <a:r>
              <a:rPr lang="de-CH"/>
              <a:t> </a:t>
            </a:r>
            <a:r>
              <a:rPr lang="de-CH">
                <a:solidFill>
                  <a:schemeClr val="lt1"/>
                </a:solidFill>
              </a:rPr>
              <a:t>of openIMIS</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5"/>
          <p:cNvSpPr/>
          <p:nvPr/>
        </p:nvSpPr>
        <p:spPr>
          <a:xfrm>
            <a:off x="0" y="0"/>
            <a:ext cx="12192000" cy="6858000"/>
          </a:xfrm>
          <a:prstGeom prst="rect">
            <a:avLst/>
          </a:prstGeom>
          <a:solidFill>
            <a:schemeClr val="accent1">
              <a:alpha val="13333"/>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08" name="Google Shape;108;p5"/>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5"/>
              </a:buClr>
              <a:buSzPts val="4000"/>
              <a:buFont typeface="Poppins SemiBold"/>
              <a:buNone/>
            </a:pPr>
            <a:r>
              <a:rPr lang="de-CH">
                <a:solidFill>
                  <a:schemeClr val="accent5"/>
                </a:solidFill>
              </a:rPr>
              <a:t>Quizz</a:t>
            </a:r>
            <a:endParaRPr>
              <a:solidFill>
                <a:schemeClr val="accent5"/>
              </a:solidFill>
            </a:endParaRPr>
          </a:p>
        </p:txBody>
      </p:sp>
      <p:sp>
        <p:nvSpPr>
          <p:cNvPr id="109" name="Google Shape;109;p5"/>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SzPts val="2400"/>
              <a:buFont typeface="Arial"/>
              <a:buChar char="•"/>
            </a:pPr>
            <a:r>
              <a:rPr lang="de-CH"/>
              <a:t>What is a digital public good? Answer: a digital tool which can be adapted to help address challenges across different countries and context. Wrong: a free software / a health information tool </a:t>
            </a:r>
            <a:endParaRPr/>
          </a:p>
          <a:p>
            <a:pPr indent="-342900" lvl="0" marL="342900" rtl="0" algn="l">
              <a:lnSpc>
                <a:spcPct val="90000"/>
              </a:lnSpc>
              <a:spcBef>
                <a:spcPts val="0"/>
              </a:spcBef>
              <a:spcAft>
                <a:spcPts val="0"/>
              </a:spcAft>
              <a:buSzPts val="2400"/>
              <a:buFont typeface="Arial"/>
              <a:buChar char="•"/>
            </a:pPr>
            <a:r>
              <a:rPr lang="de-CH"/>
              <a:t>What are the dimensions of the global good maturity model? Answer: software maturity, global utility, community support. Wrong answers: international data standards, free software, community support / software maturity, global access, capacity building </a:t>
            </a:r>
            <a:endParaRPr/>
          </a:p>
          <a:p>
            <a:pPr indent="-190500" lvl="0" marL="342900" rtl="0" algn="l">
              <a:lnSpc>
                <a:spcPct val="90000"/>
              </a:lnSpc>
              <a:spcBef>
                <a:spcPts val="0"/>
              </a:spcBef>
              <a:spcAft>
                <a:spcPts val="0"/>
              </a:spcAft>
              <a:buSzPts val="2400"/>
              <a:buFont typeface="Arial"/>
              <a:buNone/>
            </a:pPr>
            <a:r>
              <a:t/>
            </a:r>
            <a:endParaRPr/>
          </a:p>
        </p:txBody>
      </p:sp>
      <p:sp>
        <p:nvSpPr>
          <p:cNvPr id="110" name="Google Shape;110;p5"/>
          <p:cNvSpPr txBox="1"/>
          <p:nvPr/>
        </p:nvSpPr>
        <p:spPr>
          <a:xfrm>
            <a:off x="139337" y="6131435"/>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4</a:t>
            </a:r>
            <a:endParaRPr b="0" i="0" sz="3200" u="none" cap="none" strike="noStrike">
              <a:solidFill>
                <a:srgbClr val="EFBC53"/>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6"/>
          <p:cNvPicPr preferRelativeResize="0"/>
          <p:nvPr/>
        </p:nvPicPr>
        <p:blipFill rotWithShape="1">
          <a:blip r:embed="rId3">
            <a:alphaModFix/>
          </a:blip>
          <a:srcRect b="0" l="0" r="0" t="0"/>
          <a:stretch/>
        </p:blipFill>
        <p:spPr>
          <a:xfrm>
            <a:off x="0" y="0"/>
            <a:ext cx="12192000" cy="6858000"/>
          </a:xfrm>
          <a:prstGeom prst="rect">
            <a:avLst/>
          </a:prstGeom>
          <a:noFill/>
          <a:ln>
            <a:noFill/>
          </a:ln>
        </p:spPr>
      </p:pic>
      <p:sp>
        <p:nvSpPr>
          <p:cNvPr id="116" name="Google Shape;116;p6"/>
          <p:cNvSpPr txBox="1"/>
          <p:nvPr>
            <p:ph type="title"/>
          </p:nvPr>
        </p:nvSpPr>
        <p:spPr>
          <a:xfrm>
            <a:off x="762000" y="5226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Poppins SemiBold"/>
              <a:buNone/>
            </a:pPr>
            <a:r>
              <a:rPr lang="de-CH">
                <a:solidFill>
                  <a:schemeClr val="lt1"/>
                </a:solidFill>
                <a:latin typeface="Arial"/>
                <a:ea typeface="Arial"/>
                <a:cs typeface="Arial"/>
                <a:sym typeface="Arial"/>
              </a:rPr>
              <a:t>The openIMIS Community</a:t>
            </a:r>
            <a:endParaRPr>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txBox="1"/>
          <p:nvPr>
            <p:ph type="title"/>
          </p:nvPr>
        </p:nvSpPr>
        <p:spPr>
          <a:xfrm>
            <a:off x="656500" y="5000872"/>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Poppins SemiBold"/>
              <a:buNone/>
            </a:pPr>
            <a:r>
              <a:rPr lang="de-CH"/>
              <a:t>Examples of Events</a:t>
            </a:r>
            <a:endParaRPr/>
          </a:p>
        </p:txBody>
      </p:sp>
      <p:pic>
        <p:nvPicPr>
          <p:cNvPr id="122" name="Google Shape;122;p7"/>
          <p:cNvPicPr preferRelativeResize="0"/>
          <p:nvPr/>
        </p:nvPicPr>
        <p:blipFill rotWithShape="1">
          <a:blip r:embed="rId3">
            <a:alphaModFix/>
          </a:blip>
          <a:srcRect b="0" l="0" r="0" t="0"/>
          <a:stretch/>
        </p:blipFill>
        <p:spPr>
          <a:xfrm>
            <a:off x="0" y="8"/>
            <a:ext cx="12191999" cy="6468834"/>
          </a:xfrm>
          <a:prstGeom prst="rect">
            <a:avLst/>
          </a:prstGeom>
          <a:noFill/>
          <a:ln>
            <a:noFill/>
          </a:ln>
        </p:spPr>
      </p:pic>
      <p:sp>
        <p:nvSpPr>
          <p:cNvPr id="123" name="Google Shape;123;p7"/>
          <p:cNvSpPr txBox="1"/>
          <p:nvPr>
            <p:ph type="title"/>
          </p:nvPr>
        </p:nvSpPr>
        <p:spPr>
          <a:xfrm>
            <a:off x="838200" y="60090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Poppins SemiBold"/>
              <a:buNone/>
            </a:pPr>
            <a:r>
              <a:rPr lang="de-CH">
                <a:solidFill>
                  <a:srgbClr val="EFBC53"/>
                </a:solidFill>
                <a:latin typeface="Arial"/>
                <a:ea typeface="Arial"/>
                <a:cs typeface="Arial"/>
                <a:sym typeface="Arial"/>
              </a:rPr>
              <a:t>Examples of events</a:t>
            </a:r>
            <a:endParaRPr>
              <a:solidFill>
                <a:srgbClr val="EFBC53"/>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Presentation template with openIMIS color WS">
  <a:themeElements>
    <a:clrScheme name="openIMIS colors">
      <a:dk1>
        <a:srgbClr val="000000"/>
      </a:dk1>
      <a:lt1>
        <a:srgbClr val="FFFFFF"/>
      </a:lt1>
      <a:dk2>
        <a:srgbClr val="4F4B4C"/>
      </a:dk2>
      <a:lt2>
        <a:srgbClr val="CCCBCB"/>
      </a:lt2>
      <a:accent1>
        <a:srgbClr val="006374"/>
      </a:accent1>
      <a:accent2>
        <a:srgbClr val="33818F"/>
      </a:accent2>
      <a:accent3>
        <a:srgbClr val="B2D0D5"/>
      </a:accent3>
      <a:accent4>
        <a:srgbClr val="80B0B9"/>
      </a:accent4>
      <a:accent5>
        <a:srgbClr val="EFBC53"/>
      </a:accent5>
      <a:accent6>
        <a:srgbClr val="747474"/>
      </a:accent6>
      <a:hlink>
        <a:srgbClr val="2D96EA"/>
      </a:hlink>
      <a:folHlink>
        <a:srgbClr val="D9494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2021-03-05T10:02:38Z</dcterms:created>
  <dc:creator>Essipov, Philipp GIZ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0x01010044B371517CA51A4591FD761B9ADB223C</vt:lpwstr>
  </property>
</Properties>
</file>